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handoutMasterIdLst>
    <p:handoutMasterId r:id="rId27"/>
  </p:handoutMasterIdLst>
  <p:sldIdLst>
    <p:sldId id="256" r:id="rId2"/>
    <p:sldId id="302" r:id="rId3"/>
    <p:sldId id="305" r:id="rId4"/>
    <p:sldId id="307" r:id="rId5"/>
    <p:sldId id="308" r:id="rId6"/>
    <p:sldId id="293" r:id="rId7"/>
    <p:sldId id="294" r:id="rId8"/>
    <p:sldId id="309" r:id="rId9"/>
    <p:sldId id="310" r:id="rId10"/>
    <p:sldId id="311" r:id="rId11"/>
    <p:sldId id="312" r:id="rId12"/>
    <p:sldId id="313" r:id="rId13"/>
    <p:sldId id="314" r:id="rId14"/>
    <p:sldId id="261" r:id="rId15"/>
    <p:sldId id="295" r:id="rId16"/>
    <p:sldId id="316" r:id="rId17"/>
    <p:sldId id="298" r:id="rId18"/>
    <p:sldId id="288" r:id="rId19"/>
    <p:sldId id="319" r:id="rId20"/>
    <p:sldId id="322" r:id="rId21"/>
    <p:sldId id="303" r:id="rId22"/>
    <p:sldId id="324" r:id="rId23"/>
    <p:sldId id="304" r:id="rId24"/>
    <p:sldId id="306" r:id="rId25"/>
  </p:sldIdLst>
  <p:sldSz cx="12192000" cy="9144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pbell, Melinda S" initials="CMS" lastIdx="1" clrIdx="0">
    <p:extLst>
      <p:ext uri="{19B8F6BF-5375-455C-9EA6-DF929625EA0E}">
        <p15:presenceInfo xmlns:p15="http://schemas.microsoft.com/office/powerpoint/2012/main" userId="S-1-5-21-1092590740-2774964217-3234137035-2074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F1762B"/>
    <a:srgbClr val="1287A2"/>
    <a:srgbClr val="DACE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6" autoAdjust="0"/>
    <p:restoredTop sz="95289" autoAdjust="0"/>
  </p:normalViewPr>
  <p:slideViewPr>
    <p:cSldViewPr>
      <p:cViewPr varScale="1">
        <p:scale>
          <a:sx n="94" d="100"/>
          <a:sy n="94" d="100"/>
        </p:scale>
        <p:origin x="948" y="78"/>
      </p:cViewPr>
      <p:guideLst>
        <p:guide orient="horz" pos="288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Shared%20drives\DEP%20BUDGET\BUDGET\FY2023%20Budget%20Presentation\chart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Shared%20drives\DEP%20BUDGET\BUDGET\FY2023%20Budget%20Presentation\char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1" i="0" u="none" strike="noStrike" kern="1200" cap="none" spc="0" normalizeH="0" baseline="0">
                <a:solidFill>
                  <a:schemeClr val="dk1">
                    <a:lumMod val="50000"/>
                    <a:lumOff val="50000"/>
                  </a:schemeClr>
                </a:solidFill>
                <a:latin typeface="+mj-lt"/>
                <a:ea typeface="+mj-ea"/>
                <a:cs typeface="+mj-cs"/>
              </a:defRPr>
            </a:pPr>
            <a:r>
              <a:rPr lang="en-US" sz="2400"/>
              <a:t>Cash Balance (All DMR Funds)</a:t>
            </a:r>
          </a:p>
        </c:rich>
      </c:tx>
      <c:overlay val="0"/>
      <c:spPr>
        <a:noFill/>
        <a:ln>
          <a:noFill/>
        </a:ln>
        <a:effectLst/>
      </c:spPr>
      <c:txPr>
        <a:bodyPr rot="0" spcFirstLastPara="1" vertOverflow="ellipsis" vert="horz" wrap="square" anchor="ctr" anchorCtr="1"/>
        <a:lstStyle/>
        <a:p>
          <a:pPr>
            <a:defRPr sz="24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manualLayout>
          <c:layoutTarget val="inner"/>
          <c:xMode val="edge"/>
          <c:yMode val="edge"/>
          <c:x val="0.14189151356080493"/>
          <c:y val="0.17521293709254085"/>
          <c:w val="0.83369932925051038"/>
          <c:h val="0.6119422572178479"/>
        </c:manualLayout>
      </c:layout>
      <c:lineChart>
        <c:grouping val="standard"/>
        <c:varyColors val="0"/>
        <c:ser>
          <c:idx val="0"/>
          <c:order val="0"/>
          <c:tx>
            <c:strRef>
              <c:f>'DMR Chart'!$B$48</c:f>
              <c:strCache>
                <c:ptCount val="1"/>
                <c:pt idx="0">
                  <c:v>Ending Cash Balance</c:v>
                </c:pt>
              </c:strCache>
            </c:strRef>
          </c:tx>
          <c:spPr>
            <a:ln w="22225" cap="rnd">
              <a:solidFill>
                <a:schemeClr val="accent1"/>
              </a:solidFill>
              <a:round/>
            </a:ln>
            <a:effectLst/>
          </c:spPr>
          <c:marker>
            <c:symbol val="none"/>
          </c:marker>
          <c:dLbls>
            <c:dLbl>
              <c:idx val="0"/>
              <c:layout>
                <c:manualLayout>
                  <c:x val="2.4999999999999949E-2"/>
                  <c:y val="-3.70370370370370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DA7-4926-8E5B-9C2AC473FE76}"/>
                </c:ext>
              </c:extLst>
            </c:dLbl>
            <c:dLbl>
              <c:idx val="1"/>
              <c:layout>
                <c:manualLayout>
                  <c:x val="2.8366783069458102E-2"/>
                  <c:y val="-5.5555555555555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DA7-4926-8E5B-9C2AC473FE76}"/>
                </c:ext>
              </c:extLst>
            </c:dLbl>
            <c:dLbl>
              <c:idx val="2"/>
              <c:layout>
                <c:manualLayout>
                  <c:x val="9.166666666666666E-2"/>
                  <c:y val="-9.72222222222222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DA7-4926-8E5B-9C2AC473FE76}"/>
                </c:ext>
              </c:extLst>
            </c:dLbl>
            <c:dLbl>
              <c:idx val="3"/>
              <c:layout>
                <c:manualLayout>
                  <c:x val="6.0559189101838384E-2"/>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DA7-4926-8E5B-9C2AC473FE76}"/>
                </c:ext>
              </c:extLst>
            </c:dLbl>
            <c:dLbl>
              <c:idx val="4"/>
              <c:layout>
                <c:manualLayout>
                  <c:x val="2.2222222222222119E-2"/>
                  <c:y val="-1.38888888888889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DA7-4926-8E5B-9C2AC473FE76}"/>
                </c:ext>
              </c:extLst>
            </c:dLbl>
            <c:dLbl>
              <c:idx val="5"/>
              <c:layout>
                <c:manualLayout>
                  <c:x val="2.5037174812408289E-2"/>
                  <c:y val="-4.16666666666666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DA7-4926-8E5B-9C2AC473FE76}"/>
                </c:ext>
              </c:extLst>
            </c:dLbl>
            <c:dLbl>
              <c:idx val="6"/>
              <c:layout>
                <c:manualLayout>
                  <c:x val="-7.2297210609596815E-3"/>
                  <c:y val="-9.722222222222230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DA7-4926-8E5B-9C2AC473FE7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dk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cat>
            <c:strRef>
              <c:f>'DMR Chart'!$C$47:$I$47</c:f>
              <c:strCache>
                <c:ptCount val="7"/>
                <c:pt idx="0">
                  <c:v>FY2019</c:v>
                </c:pt>
                <c:pt idx="1">
                  <c:v>FY2020</c:v>
                </c:pt>
                <c:pt idx="2">
                  <c:v>FY2021</c:v>
                </c:pt>
                <c:pt idx="3">
                  <c:v>FY2022</c:v>
                </c:pt>
                <c:pt idx="4">
                  <c:v>FY2023</c:v>
                </c:pt>
                <c:pt idx="5">
                  <c:v>FY2024</c:v>
                </c:pt>
                <c:pt idx="6">
                  <c:v>FY2025</c:v>
                </c:pt>
              </c:strCache>
            </c:strRef>
          </c:cat>
          <c:val>
            <c:numRef>
              <c:f>'DMR Chart'!$C$48:$I$48</c:f>
              <c:numCache>
                <c:formatCode>"$"#,##0_);[Red]\("$"#,##0\)</c:formatCode>
                <c:ptCount val="7"/>
                <c:pt idx="0">
                  <c:v>10868066</c:v>
                </c:pt>
                <c:pt idx="1">
                  <c:v>10002231</c:v>
                </c:pt>
                <c:pt idx="2">
                  <c:v>9395628</c:v>
                </c:pt>
                <c:pt idx="3">
                  <c:v>9655653</c:v>
                </c:pt>
                <c:pt idx="4">
                  <c:v>6005453</c:v>
                </c:pt>
                <c:pt idx="5">
                  <c:v>3291853</c:v>
                </c:pt>
                <c:pt idx="6">
                  <c:v>444653</c:v>
                </c:pt>
              </c:numCache>
            </c:numRef>
          </c:val>
          <c:smooth val="0"/>
          <c:extLst>
            <c:ext xmlns:c16="http://schemas.microsoft.com/office/drawing/2014/chart" uri="{C3380CC4-5D6E-409C-BE32-E72D297353CC}">
              <c16:uniqueId val="{00000007-6DA7-4926-8E5B-9C2AC473FE76}"/>
            </c:ext>
          </c:extLst>
        </c:ser>
        <c:dLbls>
          <c:showLegendKey val="0"/>
          <c:showVal val="1"/>
          <c:showCatName val="0"/>
          <c:showSerName val="0"/>
          <c:showPercent val="0"/>
          <c:showBubbleSize val="0"/>
        </c:dLbls>
        <c:smooth val="0"/>
        <c:axId val="265020384"/>
        <c:axId val="642649336"/>
      </c:lineChart>
      <c:catAx>
        <c:axId val="265020384"/>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600" b="0" i="0" u="none" strike="noStrike" kern="1200" cap="none" spc="0" normalizeH="0" baseline="0">
                <a:solidFill>
                  <a:schemeClr val="dk1">
                    <a:lumMod val="65000"/>
                    <a:lumOff val="35000"/>
                  </a:schemeClr>
                </a:solidFill>
                <a:latin typeface="+mn-lt"/>
                <a:ea typeface="+mn-ea"/>
                <a:cs typeface="+mn-cs"/>
              </a:defRPr>
            </a:pPr>
            <a:endParaRPr lang="en-US"/>
          </a:p>
        </c:txPr>
        <c:crossAx val="642649336"/>
        <c:crosses val="autoZero"/>
        <c:auto val="1"/>
        <c:lblAlgn val="ctr"/>
        <c:lblOffset val="100"/>
        <c:noMultiLvlLbl val="0"/>
      </c:catAx>
      <c:valAx>
        <c:axId val="642649336"/>
        <c:scaling>
          <c:orientation val="minMax"/>
        </c:scaling>
        <c:delete val="0"/>
        <c:axPos val="l"/>
        <c:majorGridlines>
          <c:spPr>
            <a:ln w="9525" cap="flat" cmpd="sng" algn="ctr">
              <a:solidFill>
                <a:schemeClr val="dk1">
                  <a:lumMod val="15000"/>
                  <a:lumOff val="85000"/>
                  <a:alpha val="54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crossAx val="265020384"/>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0.39380329542140563"/>
          <c:y val="0.89852087037507411"/>
          <c:w val="0.3019602787327641"/>
          <c:h val="9.0726441452882903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r>
              <a:rPr lang="en-US" sz="2800" b="1"/>
              <a:t>Budget By Funding Source</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'Budget By Funding Source'!$C$3</c:f>
              <c:strCache>
                <c:ptCount val="1"/>
                <c:pt idx="0">
                  <c:v>FY 2021</c:v>
                </c:pt>
              </c:strCache>
            </c:strRef>
          </c:tx>
          <c:spPr>
            <a:solidFill>
              <a:schemeClr val="accent1"/>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Source'!$C$4:$C$6</c:f>
              <c:numCache>
                <c:formatCode>_(* #,##0_);_(* \(#,##0\);_(* "-"??_);_(@_)</c:formatCode>
                <c:ptCount val="3"/>
                <c:pt idx="0">
                  <c:v>6498479</c:v>
                </c:pt>
                <c:pt idx="1">
                  <c:v>196508818</c:v>
                </c:pt>
                <c:pt idx="2">
                  <c:v>343331299</c:v>
                </c:pt>
              </c:numCache>
            </c:numRef>
          </c:val>
          <c:extLst>
            <c:ext xmlns:c16="http://schemas.microsoft.com/office/drawing/2014/chart" uri="{C3380CC4-5D6E-409C-BE32-E72D297353CC}">
              <c16:uniqueId val="{00000000-4D49-4A37-A503-7DB473A48C9B}"/>
            </c:ext>
          </c:extLst>
        </c:ser>
        <c:ser>
          <c:idx val="1"/>
          <c:order val="1"/>
          <c:tx>
            <c:strRef>
              <c:f>'Budget By Funding Source'!$D$3</c:f>
              <c:strCache>
                <c:ptCount val="1"/>
                <c:pt idx="0">
                  <c:v>FY 2022</c:v>
                </c:pt>
              </c:strCache>
            </c:strRef>
          </c:tx>
          <c:spPr>
            <a:solidFill>
              <a:schemeClr val="accent2"/>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Source'!$D$4:$D$6</c:f>
              <c:numCache>
                <c:formatCode>_(* #,##0_);_(* \(#,##0\);_(* "-"??_);_(@_)</c:formatCode>
                <c:ptCount val="3"/>
                <c:pt idx="0">
                  <c:v>6401002</c:v>
                </c:pt>
                <c:pt idx="1">
                  <c:v>196508818</c:v>
                </c:pt>
                <c:pt idx="2">
                  <c:v>341586345</c:v>
                </c:pt>
              </c:numCache>
            </c:numRef>
          </c:val>
          <c:extLst>
            <c:ext xmlns:c16="http://schemas.microsoft.com/office/drawing/2014/chart" uri="{C3380CC4-5D6E-409C-BE32-E72D297353CC}">
              <c16:uniqueId val="{00000001-4D49-4A37-A503-7DB473A48C9B}"/>
            </c:ext>
          </c:extLst>
        </c:ser>
        <c:ser>
          <c:idx val="2"/>
          <c:order val="2"/>
          <c:tx>
            <c:strRef>
              <c:f>'Budget By Funding Source'!$E$3</c:f>
              <c:strCache>
                <c:ptCount val="1"/>
                <c:pt idx="0">
                  <c:v>FY 2023</c:v>
                </c:pt>
              </c:strCache>
            </c:strRef>
          </c:tx>
          <c:spPr>
            <a:solidFill>
              <a:schemeClr val="accent3"/>
            </a:solidFill>
            <a:ln>
              <a:noFill/>
            </a:ln>
            <a:effectLst/>
            <a:sp3d/>
          </c:spPr>
          <c:invertIfNegative val="0"/>
          <c:cat>
            <c:strRef>
              <c:f>'Budget By Funding Source'!$A$4:$A$6</c:f>
              <c:strCache>
                <c:ptCount val="3"/>
                <c:pt idx="0">
                  <c:v>General Fund</c:v>
                </c:pt>
                <c:pt idx="1">
                  <c:v>Federal Fund</c:v>
                </c:pt>
                <c:pt idx="2">
                  <c:v>Special Revenue</c:v>
                </c:pt>
              </c:strCache>
            </c:strRef>
          </c:cat>
          <c:val>
            <c:numRef>
              <c:f>'Budget By Funding Source'!$E$4:$E$6</c:f>
              <c:numCache>
                <c:formatCode>_(* #,##0_);_(* \(#,##0\);_(* "-"??_);_(@_)</c:formatCode>
                <c:ptCount val="3"/>
                <c:pt idx="0">
                  <c:v>6586199</c:v>
                </c:pt>
                <c:pt idx="1">
                  <c:v>197375887</c:v>
                </c:pt>
                <c:pt idx="2">
                  <c:v>344995139</c:v>
                </c:pt>
              </c:numCache>
            </c:numRef>
          </c:val>
          <c:extLst>
            <c:ext xmlns:c16="http://schemas.microsoft.com/office/drawing/2014/chart" uri="{C3380CC4-5D6E-409C-BE32-E72D297353CC}">
              <c16:uniqueId val="{00000002-4D49-4A37-A503-7DB473A48C9B}"/>
            </c:ext>
          </c:extLst>
        </c:ser>
        <c:dLbls>
          <c:showLegendKey val="0"/>
          <c:showVal val="0"/>
          <c:showCatName val="0"/>
          <c:showSerName val="0"/>
          <c:showPercent val="0"/>
          <c:showBubbleSize val="0"/>
        </c:dLbls>
        <c:gapWidth val="150"/>
        <c:shape val="box"/>
        <c:axId val="611125736"/>
        <c:axId val="611126064"/>
        <c:axId val="0"/>
      </c:bar3DChart>
      <c:catAx>
        <c:axId val="611125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1126064"/>
        <c:crosses val="autoZero"/>
        <c:auto val="1"/>
        <c:lblAlgn val="ctr"/>
        <c:lblOffset val="100"/>
        <c:noMultiLvlLbl val="0"/>
      </c:catAx>
      <c:valAx>
        <c:axId val="6111260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crossAx val="611125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000" b="1"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r>
              <a:rPr lang="en-US" sz="2000"/>
              <a:t>Actual Expenditures</a:t>
            </a:r>
          </a:p>
        </c:rich>
      </c:tx>
      <c:overlay val="0"/>
      <c:spPr>
        <a:noFill/>
        <a:ln>
          <a:noFill/>
        </a:ln>
        <a:effectLst/>
      </c:spPr>
      <c:txPr>
        <a:bodyPr rot="0" spcFirstLastPara="1" vertOverflow="ellipsis" vert="horz" wrap="square" anchor="ctr" anchorCtr="1"/>
        <a:lstStyle/>
        <a:p>
          <a:pPr>
            <a:defRPr sz="2000" b="1" i="0" u="none" strike="noStrike" kern="1200" baseline="0">
              <a:solidFill>
                <a:schemeClr val="dk1">
                  <a:lumMod val="75000"/>
                  <a:lumOff val="25000"/>
                </a:schemeClr>
              </a:solidFill>
              <a:latin typeface="+mn-lt"/>
              <a:ea typeface="+mn-ea"/>
              <a:cs typeface="+mn-cs"/>
            </a:defRPr>
          </a:pPr>
          <a:endParaRPr lang="en-US"/>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1"/>
          <c:order val="1"/>
          <c:tx>
            <c:strRef>
              <c:f>'Actual Expenditures'!$B$3</c:f>
              <c:strCache>
                <c:ptCount val="1"/>
                <c:pt idx="0">
                  <c:v>FY 2017</c:v>
                </c:pt>
              </c:strCache>
            </c:strRef>
          </c:tx>
          <c:spPr>
            <a:solidFill>
              <a:schemeClr val="accent2">
                <a:alpha val="85000"/>
              </a:schemeClr>
            </a:solidFill>
            <a:ln w="9525" cap="flat" cmpd="sng" algn="ctr">
              <a:solidFill>
                <a:schemeClr val="accent2">
                  <a:lumMod val="75000"/>
                </a:schemeClr>
              </a:solidFill>
              <a:round/>
            </a:ln>
            <a:effectLst/>
            <a:sp3d contourW="9525">
              <a:contourClr>
                <a:schemeClr val="accent2">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Expenditures'!$B$4:$B$6</c:f>
              <c:numCache>
                <c:formatCode>_(* #,##0_);_(* \(#,##0\);_(* "-"??_);_(@_)</c:formatCode>
                <c:ptCount val="3"/>
                <c:pt idx="0">
                  <c:v>54151008</c:v>
                </c:pt>
                <c:pt idx="1">
                  <c:v>71779974</c:v>
                </c:pt>
                <c:pt idx="2">
                  <c:v>156518424</c:v>
                </c:pt>
              </c:numCache>
            </c:numRef>
          </c:val>
          <c:extLst>
            <c:ext xmlns:c16="http://schemas.microsoft.com/office/drawing/2014/chart" uri="{C3380CC4-5D6E-409C-BE32-E72D297353CC}">
              <c16:uniqueId val="{00000000-278A-48AC-9DAB-CA12F30A9094}"/>
            </c:ext>
          </c:extLst>
        </c:ser>
        <c:ser>
          <c:idx val="2"/>
          <c:order val="2"/>
          <c:tx>
            <c:strRef>
              <c:f>'Actual Expenditures'!$C$3</c:f>
              <c:strCache>
                <c:ptCount val="1"/>
                <c:pt idx="0">
                  <c:v>FY 2018</c:v>
                </c:pt>
              </c:strCache>
            </c:strRef>
          </c:tx>
          <c:spPr>
            <a:solidFill>
              <a:schemeClr val="accent3">
                <a:alpha val="85000"/>
              </a:schemeClr>
            </a:solidFill>
            <a:ln w="9525" cap="flat" cmpd="sng" algn="ctr">
              <a:solidFill>
                <a:schemeClr val="accent3">
                  <a:lumMod val="75000"/>
                </a:schemeClr>
              </a:solidFill>
              <a:round/>
            </a:ln>
            <a:effectLst/>
            <a:sp3d contourW="9525">
              <a:contourClr>
                <a:schemeClr val="accent3">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Expenditures'!$C$4:$C$6</c:f>
              <c:numCache>
                <c:formatCode>_(* #,##0_);_(* \(#,##0\);_(* "-"??_);_(@_)</c:formatCode>
                <c:ptCount val="3"/>
                <c:pt idx="0">
                  <c:v>52216187</c:v>
                </c:pt>
                <c:pt idx="1">
                  <c:v>66607242</c:v>
                </c:pt>
                <c:pt idx="2">
                  <c:v>127474321</c:v>
                </c:pt>
              </c:numCache>
            </c:numRef>
          </c:val>
          <c:extLst>
            <c:ext xmlns:c16="http://schemas.microsoft.com/office/drawing/2014/chart" uri="{C3380CC4-5D6E-409C-BE32-E72D297353CC}">
              <c16:uniqueId val="{00000001-278A-48AC-9DAB-CA12F30A9094}"/>
            </c:ext>
          </c:extLst>
        </c:ser>
        <c:ser>
          <c:idx val="3"/>
          <c:order val="3"/>
          <c:tx>
            <c:strRef>
              <c:f>'Actual Expenditures'!$D$3</c:f>
              <c:strCache>
                <c:ptCount val="1"/>
                <c:pt idx="0">
                  <c:v>FY 2019</c:v>
                </c:pt>
              </c:strCache>
            </c:strRef>
          </c:tx>
          <c:spPr>
            <a:solidFill>
              <a:schemeClr val="accent4">
                <a:alpha val="85000"/>
              </a:schemeClr>
            </a:solidFill>
            <a:ln w="9525" cap="flat" cmpd="sng" algn="ctr">
              <a:solidFill>
                <a:schemeClr val="accent4">
                  <a:lumMod val="75000"/>
                </a:schemeClr>
              </a:solidFill>
              <a:round/>
            </a:ln>
            <a:effectLst/>
            <a:sp3d contourW="9525">
              <a:contourClr>
                <a:schemeClr val="accent4">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Expenditures'!$D$4:$D$6</c:f>
              <c:numCache>
                <c:formatCode>_(* #,##0_);_(* \(#,##0\);_(* "-"??_);_(@_)</c:formatCode>
                <c:ptCount val="3"/>
                <c:pt idx="0">
                  <c:v>51967677.240000002</c:v>
                </c:pt>
                <c:pt idx="1">
                  <c:v>62553875.030000009</c:v>
                </c:pt>
                <c:pt idx="2">
                  <c:v>121949578.31</c:v>
                </c:pt>
              </c:numCache>
            </c:numRef>
          </c:val>
          <c:extLst>
            <c:ext xmlns:c16="http://schemas.microsoft.com/office/drawing/2014/chart" uri="{C3380CC4-5D6E-409C-BE32-E72D297353CC}">
              <c16:uniqueId val="{00000002-278A-48AC-9DAB-CA12F30A9094}"/>
            </c:ext>
          </c:extLst>
        </c:ser>
        <c:ser>
          <c:idx val="4"/>
          <c:order val="4"/>
          <c:tx>
            <c:strRef>
              <c:f>'Actual Expenditures'!$E$3</c:f>
              <c:strCache>
                <c:ptCount val="1"/>
                <c:pt idx="0">
                  <c:v>FY 2020</c:v>
                </c:pt>
              </c:strCache>
            </c:strRef>
          </c:tx>
          <c:spPr>
            <a:solidFill>
              <a:schemeClr val="accent5">
                <a:alpha val="85000"/>
              </a:schemeClr>
            </a:solidFill>
            <a:ln w="9525" cap="flat" cmpd="sng" algn="ctr">
              <a:solidFill>
                <a:schemeClr val="accent5">
                  <a:lumMod val="75000"/>
                </a:schemeClr>
              </a:solidFill>
              <a:round/>
            </a:ln>
            <a:effectLst/>
            <a:sp3d contourW="9525">
              <a:contourClr>
                <a:schemeClr val="accent5">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Expenditures'!$E$4:$E$6</c:f>
              <c:numCache>
                <c:formatCode>_(* #,##0_);_(* \(#,##0\);_(* "-"??_);_(@_)</c:formatCode>
                <c:ptCount val="3"/>
                <c:pt idx="0">
                  <c:v>55656829.119999997</c:v>
                </c:pt>
                <c:pt idx="1">
                  <c:v>55595586.130000003</c:v>
                </c:pt>
                <c:pt idx="2">
                  <c:v>169468092.74000001</c:v>
                </c:pt>
              </c:numCache>
            </c:numRef>
          </c:val>
          <c:extLst>
            <c:ext xmlns:c16="http://schemas.microsoft.com/office/drawing/2014/chart" uri="{C3380CC4-5D6E-409C-BE32-E72D297353CC}">
              <c16:uniqueId val="{00000003-278A-48AC-9DAB-CA12F30A9094}"/>
            </c:ext>
          </c:extLst>
        </c:ser>
        <c:ser>
          <c:idx val="5"/>
          <c:order val="5"/>
          <c:tx>
            <c:strRef>
              <c:f>'Actual Expenditures'!$F$3</c:f>
              <c:strCache>
                <c:ptCount val="1"/>
                <c:pt idx="0">
                  <c:v>FY 2021</c:v>
                </c:pt>
              </c:strCache>
            </c:strRef>
          </c:tx>
          <c:spPr>
            <a:solidFill>
              <a:schemeClr val="accent6">
                <a:alpha val="85000"/>
              </a:schemeClr>
            </a:solidFill>
            <a:ln w="9525" cap="flat" cmpd="sng" algn="ctr">
              <a:solidFill>
                <a:schemeClr val="accent6">
                  <a:lumMod val="75000"/>
                </a:schemeClr>
              </a:solidFill>
              <a:round/>
            </a:ln>
            <a:effectLst/>
            <a:sp3d contourW="9525">
              <a:contourClr>
                <a:schemeClr val="accent6">
                  <a:lumMod val="75000"/>
                </a:schemeClr>
              </a:contourClr>
            </a:sp3d>
          </c:spPr>
          <c:invertIfNegative val="0"/>
          <c:cat>
            <c:strRef>
              <c:f>'Actual Expenditures'!$A$4:$A$6</c:f>
              <c:strCache>
                <c:ptCount val="3"/>
                <c:pt idx="0">
                  <c:v>Personal Services &amp; Benefits</c:v>
                </c:pt>
                <c:pt idx="1">
                  <c:v>Operating</c:v>
                </c:pt>
                <c:pt idx="2">
                  <c:v>Grants &amp; Reclamation</c:v>
                </c:pt>
              </c:strCache>
            </c:strRef>
          </c:cat>
          <c:val>
            <c:numRef>
              <c:f>'Actual Expenditures'!$F$4:$F$6</c:f>
              <c:numCache>
                <c:formatCode>_(* #,##0_);_(* \(#,##0\);_(* "-"??_);_(@_)</c:formatCode>
                <c:ptCount val="3"/>
                <c:pt idx="0">
                  <c:v>55596845</c:v>
                </c:pt>
                <c:pt idx="1">
                  <c:v>45201052</c:v>
                </c:pt>
                <c:pt idx="2">
                  <c:v>131457531</c:v>
                </c:pt>
              </c:numCache>
            </c:numRef>
          </c:val>
          <c:extLst>
            <c:ext xmlns:c16="http://schemas.microsoft.com/office/drawing/2014/chart" uri="{C3380CC4-5D6E-409C-BE32-E72D297353CC}">
              <c16:uniqueId val="{00000004-278A-48AC-9DAB-CA12F30A9094}"/>
            </c:ext>
          </c:extLst>
        </c:ser>
        <c:dLbls>
          <c:showLegendKey val="0"/>
          <c:showVal val="0"/>
          <c:showCatName val="0"/>
          <c:showSerName val="0"/>
          <c:showPercent val="0"/>
          <c:showBubbleSize val="0"/>
        </c:dLbls>
        <c:gapWidth val="65"/>
        <c:shape val="box"/>
        <c:axId val="350925408"/>
        <c:axId val="350926064"/>
        <c:axId val="0"/>
        <c:extLst>
          <c:ext xmlns:c15="http://schemas.microsoft.com/office/drawing/2012/chart" uri="{02D57815-91ED-43cb-92C2-25804820EDAC}">
            <c15:filteredBarSeries>
              <c15:ser>
                <c:idx val="0"/>
                <c:order val="0"/>
                <c:tx>
                  <c:strRef>
                    <c:extLst>
                      <c:ext uri="{02D57815-91ED-43cb-92C2-25804820EDAC}">
                        <c15:formulaRef>
                          <c15:sqref>'Actual Expenditures'!#REF!</c15:sqref>
                        </c15:formulaRef>
                      </c:ext>
                    </c:extLst>
                    <c:strCache>
                      <c:ptCount val="1"/>
                      <c:pt idx="0">
                        <c:v>#REF!</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cat>
                  <c:strRef>
                    <c:extLst>
                      <c:ext uri="{02D57815-91ED-43cb-92C2-25804820EDAC}">
                        <c15:formulaRef>
                          <c15:sqref>'Actual Expenditures'!$A$4:$A$6</c15:sqref>
                        </c15:formulaRef>
                      </c:ext>
                    </c:extLst>
                    <c:strCache>
                      <c:ptCount val="3"/>
                      <c:pt idx="0">
                        <c:v>Personal Services &amp; Benefits</c:v>
                      </c:pt>
                      <c:pt idx="1">
                        <c:v>Operating</c:v>
                      </c:pt>
                      <c:pt idx="2">
                        <c:v>Grants &amp; Reclamation</c:v>
                      </c:pt>
                    </c:strCache>
                  </c:strRef>
                </c:cat>
                <c:val>
                  <c:numRef>
                    <c:extLst>
                      <c:ext uri="{02D57815-91ED-43cb-92C2-25804820EDAC}">
                        <c15:formulaRef>
                          <c15:sqref>'Actual Expenditures'!#REF!</c15:sqref>
                        </c15:formulaRef>
                      </c:ext>
                    </c:extLst>
                    <c:numCache>
                      <c:formatCode>General</c:formatCode>
                      <c:ptCount val="1"/>
                      <c:pt idx="0">
                        <c:v>1</c:v>
                      </c:pt>
                    </c:numCache>
                  </c:numRef>
                </c:val>
                <c:extLst>
                  <c:ext xmlns:c16="http://schemas.microsoft.com/office/drawing/2014/chart" uri="{C3380CC4-5D6E-409C-BE32-E72D297353CC}">
                    <c16:uniqueId val="{00000005-278A-48AC-9DAB-CA12F30A9094}"/>
                  </c:ext>
                </c:extLst>
              </c15:ser>
            </c15:filteredBarSeries>
          </c:ext>
        </c:extLst>
      </c:bar3DChart>
      <c:catAx>
        <c:axId val="350925408"/>
        <c:scaling>
          <c:orientation val="minMax"/>
        </c:scaling>
        <c:delete val="0"/>
        <c:axPos val="b"/>
        <c:numFmt formatCode="General" sourceLinked="1"/>
        <c:majorTickMark val="out"/>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200" b="1" i="0" u="none" strike="noStrike" kern="1200" cap="all" baseline="0">
                <a:solidFill>
                  <a:schemeClr val="dk1">
                    <a:lumMod val="75000"/>
                    <a:lumOff val="25000"/>
                  </a:schemeClr>
                </a:solidFill>
                <a:latin typeface="+mn-lt"/>
                <a:ea typeface="+mn-ea"/>
                <a:cs typeface="+mn-cs"/>
              </a:defRPr>
            </a:pPr>
            <a:endParaRPr lang="en-US"/>
          </a:p>
        </c:txPr>
        <c:crossAx val="350926064"/>
        <c:crosses val="autoZero"/>
        <c:auto val="1"/>
        <c:lblAlgn val="ctr"/>
        <c:lblOffset val="100"/>
        <c:noMultiLvlLbl val="0"/>
      </c:catAx>
      <c:valAx>
        <c:axId val="350926064"/>
        <c:scaling>
          <c:orientation val="minMax"/>
          <c:max val="180000000"/>
          <c:min val="40000000"/>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en-US"/>
          </a:p>
        </c:txPr>
        <c:crossAx val="350925408"/>
        <c:crosses val="autoZero"/>
        <c:crossBetween val="between"/>
      </c:valAx>
      <c:dTable>
        <c:showHorzBorder val="1"/>
        <c:showVertBorder val="1"/>
        <c:showOutline val="1"/>
        <c:showKeys val="1"/>
        <c:spPr>
          <a:noFill/>
          <a:ln w="9525">
            <a:solidFill>
              <a:schemeClr val="dk1">
                <a:lumMod val="35000"/>
                <a:lumOff val="65000"/>
              </a:schemeClr>
            </a:solid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6"/>
            <a:ext cx="3037840" cy="466725"/>
          </a:xfrm>
          <a:prstGeom prst="rect">
            <a:avLst/>
          </a:prstGeom>
        </p:spPr>
        <p:txBody>
          <a:bodyPr vert="horz" lIns="91425" tIns="45712" rIns="91425" bIns="45712" rtlCol="0"/>
          <a:lstStyle>
            <a:lvl1pPr algn="l">
              <a:defRPr sz="1200"/>
            </a:lvl1pPr>
          </a:lstStyle>
          <a:p>
            <a:endParaRPr lang="en-US" dirty="0"/>
          </a:p>
        </p:txBody>
      </p:sp>
      <p:sp>
        <p:nvSpPr>
          <p:cNvPr id="3" name="Date Placeholder 2"/>
          <p:cNvSpPr>
            <a:spLocks noGrp="1"/>
          </p:cNvSpPr>
          <p:nvPr>
            <p:ph type="dt" sz="quarter" idx="1"/>
          </p:nvPr>
        </p:nvSpPr>
        <p:spPr>
          <a:xfrm>
            <a:off x="3970941" y="6"/>
            <a:ext cx="3037840" cy="466725"/>
          </a:xfrm>
          <a:prstGeom prst="rect">
            <a:avLst/>
          </a:prstGeom>
        </p:spPr>
        <p:txBody>
          <a:bodyPr vert="horz" lIns="91425" tIns="45712" rIns="91425" bIns="45712" rtlCol="0"/>
          <a:lstStyle>
            <a:lvl1pPr algn="r">
              <a:defRPr sz="1200"/>
            </a:lvl1pPr>
          </a:lstStyle>
          <a:p>
            <a:fld id="{A7693675-2FC6-4C9A-96C0-945645AC3E3D}" type="datetimeFigureOut">
              <a:rPr lang="en-US" smtClean="0"/>
              <a:t>1/19/2022</a:t>
            </a:fld>
            <a:endParaRPr lang="en-US" dirty="0"/>
          </a:p>
        </p:txBody>
      </p:sp>
      <p:sp>
        <p:nvSpPr>
          <p:cNvPr id="4" name="Footer Placeholder 3"/>
          <p:cNvSpPr>
            <a:spLocks noGrp="1"/>
          </p:cNvSpPr>
          <p:nvPr>
            <p:ph type="ftr" sz="quarter" idx="2"/>
          </p:nvPr>
        </p:nvSpPr>
        <p:spPr>
          <a:xfrm>
            <a:off x="3" y="8829680"/>
            <a:ext cx="3037840" cy="466725"/>
          </a:xfrm>
          <a:prstGeom prst="rect">
            <a:avLst/>
          </a:prstGeom>
        </p:spPr>
        <p:txBody>
          <a:bodyPr vert="horz" lIns="91425" tIns="45712" rIns="91425" bIns="45712" rtlCol="0" anchor="b"/>
          <a:lstStyle>
            <a:lvl1pPr algn="l">
              <a:defRPr sz="1200"/>
            </a:lvl1pPr>
          </a:lstStyle>
          <a:p>
            <a:r>
              <a:rPr lang="en-US"/>
              <a:t>WVDEP Budget Presentation</a:t>
            </a:r>
            <a:endParaRPr lang="en-US" dirty="0"/>
          </a:p>
        </p:txBody>
      </p:sp>
      <p:sp>
        <p:nvSpPr>
          <p:cNvPr id="5" name="Slide Number Placeholder 4"/>
          <p:cNvSpPr>
            <a:spLocks noGrp="1"/>
          </p:cNvSpPr>
          <p:nvPr>
            <p:ph type="sldNum" sz="quarter" idx="3"/>
          </p:nvPr>
        </p:nvSpPr>
        <p:spPr>
          <a:xfrm>
            <a:off x="3970941" y="8829680"/>
            <a:ext cx="3037840" cy="466725"/>
          </a:xfrm>
          <a:prstGeom prst="rect">
            <a:avLst/>
          </a:prstGeom>
        </p:spPr>
        <p:txBody>
          <a:bodyPr vert="horz" lIns="91425" tIns="45712" rIns="91425" bIns="45712" rtlCol="0" anchor="b"/>
          <a:lstStyle>
            <a:lvl1pPr algn="r">
              <a:defRPr sz="1200"/>
            </a:lvl1pPr>
          </a:lstStyle>
          <a:p>
            <a:fld id="{F37A7A1F-F11D-4991-995E-F9640F7321D9}" type="slidenum">
              <a:rPr lang="en-US" smtClean="0"/>
              <a:t>‹#›</a:t>
            </a:fld>
            <a:endParaRPr lang="en-US" dirty="0"/>
          </a:p>
        </p:txBody>
      </p:sp>
    </p:spTree>
    <p:extLst>
      <p:ext uri="{BB962C8B-B14F-4D97-AF65-F5344CB8AC3E}">
        <p14:creationId xmlns:p14="http://schemas.microsoft.com/office/powerpoint/2010/main" val="79307335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37840" cy="464820"/>
          </a:xfrm>
          <a:prstGeom prst="rect">
            <a:avLst/>
          </a:prstGeom>
        </p:spPr>
        <p:txBody>
          <a:bodyPr vert="horz" lIns="93162" tIns="46581" rIns="93162" bIns="46581" rtlCol="0"/>
          <a:lstStyle>
            <a:lvl1pPr algn="l">
              <a:defRPr sz="1200"/>
            </a:lvl1pPr>
          </a:lstStyle>
          <a:p>
            <a:endParaRPr lang="en-US" dirty="0"/>
          </a:p>
        </p:txBody>
      </p:sp>
      <p:sp>
        <p:nvSpPr>
          <p:cNvPr id="3" name="Date Placeholder 2"/>
          <p:cNvSpPr>
            <a:spLocks noGrp="1"/>
          </p:cNvSpPr>
          <p:nvPr>
            <p:ph type="dt" idx="1"/>
          </p:nvPr>
        </p:nvSpPr>
        <p:spPr>
          <a:xfrm>
            <a:off x="3970941" y="0"/>
            <a:ext cx="3037840" cy="464820"/>
          </a:xfrm>
          <a:prstGeom prst="rect">
            <a:avLst/>
          </a:prstGeom>
        </p:spPr>
        <p:txBody>
          <a:bodyPr vert="horz" lIns="93162" tIns="46581" rIns="93162" bIns="46581" rtlCol="0"/>
          <a:lstStyle>
            <a:lvl1pPr algn="r">
              <a:defRPr sz="1200"/>
            </a:lvl1pPr>
          </a:lstStyle>
          <a:p>
            <a:fld id="{7A1E597B-EF76-40DE-92C3-F0AB7332822B}" type="datetimeFigureOut">
              <a:rPr lang="en-US" smtClean="0"/>
              <a:t>1/19/2022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2" tIns="46581" rIns="93162" bIns="46581"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62" tIns="46581" rIns="93162"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967"/>
            <a:ext cx="3037840" cy="464820"/>
          </a:xfrm>
          <a:prstGeom prst="rect">
            <a:avLst/>
          </a:prstGeom>
        </p:spPr>
        <p:txBody>
          <a:bodyPr vert="horz" lIns="93162" tIns="46581" rIns="93162" bIns="46581" rtlCol="0" anchor="b"/>
          <a:lstStyle>
            <a:lvl1pPr algn="l">
              <a:defRPr sz="1200"/>
            </a:lvl1pPr>
          </a:lstStyle>
          <a:p>
            <a:r>
              <a:rPr lang="en-US"/>
              <a:t>WVDEP Budget Presentation</a:t>
            </a:r>
            <a:endParaRPr lang="en-US" dirty="0"/>
          </a:p>
        </p:txBody>
      </p:sp>
      <p:sp>
        <p:nvSpPr>
          <p:cNvPr id="7" name="Slide Number Placeholder 6"/>
          <p:cNvSpPr>
            <a:spLocks noGrp="1"/>
          </p:cNvSpPr>
          <p:nvPr>
            <p:ph type="sldNum" sz="quarter" idx="5"/>
          </p:nvPr>
        </p:nvSpPr>
        <p:spPr>
          <a:xfrm>
            <a:off x="3970941" y="8829967"/>
            <a:ext cx="3037840" cy="464820"/>
          </a:xfrm>
          <a:prstGeom prst="rect">
            <a:avLst/>
          </a:prstGeom>
        </p:spPr>
        <p:txBody>
          <a:bodyPr vert="horz" lIns="93162" tIns="46581" rIns="93162" bIns="46581" rtlCol="0" anchor="b"/>
          <a:lstStyle>
            <a:lvl1pPr algn="r">
              <a:defRPr sz="1200"/>
            </a:lvl1pPr>
          </a:lstStyle>
          <a:p>
            <a:fld id="{66C74C26-3A0E-4006-807C-46E7F1E9836E}" type="slidenum">
              <a:rPr lang="en-US" smtClean="0"/>
              <a:t>‹#›</a:t>
            </a:fld>
            <a:endParaRPr lang="en-US" dirty="0"/>
          </a:p>
        </p:txBody>
      </p:sp>
    </p:spTree>
    <p:extLst>
      <p:ext uri="{BB962C8B-B14F-4D97-AF65-F5344CB8AC3E}">
        <p14:creationId xmlns:p14="http://schemas.microsoft.com/office/powerpoint/2010/main" val="221053628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a:t>
            </a:fld>
            <a:endParaRPr lang="en-US" dirty="0"/>
          </a:p>
        </p:txBody>
      </p:sp>
      <p:sp>
        <p:nvSpPr>
          <p:cNvPr id="5" name="Footer Placeholder 4">
            <a:extLst>
              <a:ext uri="{FF2B5EF4-FFF2-40B4-BE49-F238E27FC236}">
                <a16:creationId xmlns:a16="http://schemas.microsoft.com/office/drawing/2014/main" id="{1817880D-24D6-4EF4-BF57-DB28F4C0D613}"/>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533985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18</a:t>
            </a:fld>
            <a:endParaRPr lang="en-US" dirty="0"/>
          </a:p>
        </p:txBody>
      </p:sp>
      <p:sp>
        <p:nvSpPr>
          <p:cNvPr id="5" name="Footer Placeholder 4">
            <a:extLst>
              <a:ext uri="{FF2B5EF4-FFF2-40B4-BE49-F238E27FC236}">
                <a16:creationId xmlns:a16="http://schemas.microsoft.com/office/drawing/2014/main" id="{F0C9E41D-7003-4DD0-91D5-021540E2A7FF}"/>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4013138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21</a:t>
            </a:fld>
            <a:endParaRPr lang="en-US" dirty="0"/>
          </a:p>
        </p:txBody>
      </p:sp>
      <p:sp>
        <p:nvSpPr>
          <p:cNvPr id="5" name="Footer Placeholder 4">
            <a:extLst>
              <a:ext uri="{FF2B5EF4-FFF2-40B4-BE49-F238E27FC236}">
                <a16:creationId xmlns:a16="http://schemas.microsoft.com/office/drawing/2014/main" id="{9B799323-79D7-4C43-9CAE-40EE62756520}"/>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332196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23</a:t>
            </a:fld>
            <a:endParaRPr lang="en-US" dirty="0"/>
          </a:p>
        </p:txBody>
      </p:sp>
      <p:sp>
        <p:nvSpPr>
          <p:cNvPr id="5" name="Footer Placeholder 4">
            <a:extLst>
              <a:ext uri="{FF2B5EF4-FFF2-40B4-BE49-F238E27FC236}">
                <a16:creationId xmlns:a16="http://schemas.microsoft.com/office/drawing/2014/main" id="{3634090C-0A3C-4EAD-BB32-9291CAD09D1A}"/>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89896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24</a:t>
            </a:fld>
            <a:endParaRPr lang="en-US" dirty="0"/>
          </a:p>
        </p:txBody>
      </p:sp>
    </p:spTree>
    <p:extLst>
      <p:ext uri="{BB962C8B-B14F-4D97-AF65-F5344CB8AC3E}">
        <p14:creationId xmlns:p14="http://schemas.microsoft.com/office/powerpoint/2010/main" val="4260146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2</a:t>
            </a:fld>
            <a:endParaRPr lang="en-US" dirty="0"/>
          </a:p>
        </p:txBody>
      </p:sp>
      <p:sp>
        <p:nvSpPr>
          <p:cNvPr id="5" name="Footer Placeholder 4">
            <a:extLst>
              <a:ext uri="{FF2B5EF4-FFF2-40B4-BE49-F238E27FC236}">
                <a16:creationId xmlns:a16="http://schemas.microsoft.com/office/drawing/2014/main" id="{99F7E058-41C2-4784-BB88-D3494D598A0D}"/>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339238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3</a:t>
            </a:fld>
            <a:endParaRPr lang="en-US" dirty="0"/>
          </a:p>
        </p:txBody>
      </p:sp>
    </p:spTree>
    <p:extLst>
      <p:ext uri="{BB962C8B-B14F-4D97-AF65-F5344CB8AC3E}">
        <p14:creationId xmlns:p14="http://schemas.microsoft.com/office/powerpoint/2010/main" val="1322560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WVDEP Budget Presentation</a:t>
            </a:r>
            <a:endParaRPr lang="en-US" dirty="0"/>
          </a:p>
        </p:txBody>
      </p:sp>
      <p:sp>
        <p:nvSpPr>
          <p:cNvPr id="5" name="Slide Number Placeholder 4"/>
          <p:cNvSpPr>
            <a:spLocks noGrp="1"/>
          </p:cNvSpPr>
          <p:nvPr>
            <p:ph type="sldNum" sz="quarter" idx="5"/>
          </p:nvPr>
        </p:nvSpPr>
        <p:spPr/>
        <p:txBody>
          <a:bodyPr/>
          <a:lstStyle/>
          <a:p>
            <a:fld id="{66C74C26-3A0E-4006-807C-46E7F1E9836E}" type="slidenum">
              <a:rPr lang="en-US" smtClean="0"/>
              <a:t>4</a:t>
            </a:fld>
            <a:endParaRPr lang="en-US" dirty="0"/>
          </a:p>
        </p:txBody>
      </p:sp>
    </p:spTree>
    <p:extLst>
      <p:ext uri="{BB962C8B-B14F-4D97-AF65-F5344CB8AC3E}">
        <p14:creationId xmlns:p14="http://schemas.microsoft.com/office/powerpoint/2010/main" val="1375280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1 of Handout</a:t>
            </a:r>
          </a:p>
          <a:p>
            <a:endParaRPr lang="en-US" dirty="0"/>
          </a:p>
          <a:p>
            <a:r>
              <a:rPr lang="en-US" dirty="0"/>
              <a:t>Talk about Operations and Internal Affairs</a:t>
            </a:r>
          </a:p>
        </p:txBody>
      </p:sp>
      <p:sp>
        <p:nvSpPr>
          <p:cNvPr id="4" name="Slide Number Placeholder 3"/>
          <p:cNvSpPr>
            <a:spLocks noGrp="1"/>
          </p:cNvSpPr>
          <p:nvPr>
            <p:ph type="sldNum" sz="quarter" idx="5"/>
          </p:nvPr>
        </p:nvSpPr>
        <p:spPr/>
        <p:txBody>
          <a:bodyPr/>
          <a:lstStyle/>
          <a:p>
            <a:fld id="{66C74C26-3A0E-4006-807C-46E7F1E9836E}" type="slidenum">
              <a:rPr lang="en-US" smtClean="0"/>
              <a:t>6</a:t>
            </a:fld>
            <a:endParaRPr lang="en-US" dirty="0"/>
          </a:p>
        </p:txBody>
      </p:sp>
      <p:sp>
        <p:nvSpPr>
          <p:cNvPr id="5" name="Footer Placeholder 4">
            <a:extLst>
              <a:ext uri="{FF2B5EF4-FFF2-40B4-BE49-F238E27FC236}">
                <a16:creationId xmlns:a16="http://schemas.microsoft.com/office/drawing/2014/main" id="{CC93F1A3-6B97-4D63-81D7-0B5F993A63BE}"/>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380133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7</a:t>
            </a:fld>
            <a:endParaRPr lang="en-US" dirty="0"/>
          </a:p>
        </p:txBody>
      </p:sp>
      <p:sp>
        <p:nvSpPr>
          <p:cNvPr id="5" name="Footer Placeholder 4">
            <a:extLst>
              <a:ext uri="{FF2B5EF4-FFF2-40B4-BE49-F238E27FC236}">
                <a16:creationId xmlns:a16="http://schemas.microsoft.com/office/drawing/2014/main" id="{9EAF1877-B73F-4C86-94EE-D484B5E76253}"/>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0543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defTabSz="914248">
              <a:defRPr/>
            </a:pPr>
            <a:endParaRPr lang="en-US" dirty="0"/>
          </a:p>
        </p:txBody>
      </p:sp>
      <p:sp>
        <p:nvSpPr>
          <p:cNvPr id="4" name="Slide Number Placeholder 3"/>
          <p:cNvSpPr>
            <a:spLocks noGrp="1"/>
          </p:cNvSpPr>
          <p:nvPr>
            <p:ph type="sldNum" sz="quarter" idx="10"/>
          </p:nvPr>
        </p:nvSpPr>
        <p:spPr/>
        <p:txBody>
          <a:bodyPr/>
          <a:lstStyle/>
          <a:p>
            <a:fld id="{66C74C26-3A0E-4006-807C-46E7F1E9836E}" type="slidenum">
              <a:rPr lang="en-US" smtClean="0"/>
              <a:t>14</a:t>
            </a:fld>
            <a:endParaRPr lang="en-US" dirty="0"/>
          </a:p>
        </p:txBody>
      </p:sp>
      <p:sp>
        <p:nvSpPr>
          <p:cNvPr id="5" name="Footer Placeholder 4">
            <a:extLst>
              <a:ext uri="{FF2B5EF4-FFF2-40B4-BE49-F238E27FC236}">
                <a16:creationId xmlns:a16="http://schemas.microsoft.com/office/drawing/2014/main" id="{F0DCC58C-2E44-403D-B5D8-D0133DDF67B4}"/>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16238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66C74C26-3A0E-4006-807C-46E7F1E9836E}" type="slidenum">
              <a:rPr lang="en-US" smtClean="0"/>
              <a:t>15</a:t>
            </a:fld>
            <a:endParaRPr lang="en-US" dirty="0"/>
          </a:p>
        </p:txBody>
      </p:sp>
      <p:sp>
        <p:nvSpPr>
          <p:cNvPr id="5" name="Footer Placeholder 4">
            <a:extLst>
              <a:ext uri="{FF2B5EF4-FFF2-40B4-BE49-F238E27FC236}">
                <a16:creationId xmlns:a16="http://schemas.microsoft.com/office/drawing/2014/main" id="{76035119-A46B-4211-A05B-14210CB2D2D1}"/>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2016374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6C74C26-3A0E-4006-807C-46E7F1E9836E}" type="slidenum">
              <a:rPr lang="en-US" smtClean="0"/>
              <a:t>17</a:t>
            </a:fld>
            <a:endParaRPr lang="en-US" dirty="0"/>
          </a:p>
        </p:txBody>
      </p:sp>
      <p:sp>
        <p:nvSpPr>
          <p:cNvPr id="5" name="Footer Placeholder 4">
            <a:extLst>
              <a:ext uri="{FF2B5EF4-FFF2-40B4-BE49-F238E27FC236}">
                <a16:creationId xmlns:a16="http://schemas.microsoft.com/office/drawing/2014/main" id="{0C290670-69E3-4594-A7DD-0BAAAD07FEF9}"/>
              </a:ext>
            </a:extLst>
          </p:cNvPr>
          <p:cNvSpPr>
            <a:spLocks noGrp="1"/>
          </p:cNvSpPr>
          <p:nvPr>
            <p:ph type="ftr" sz="quarter" idx="4"/>
          </p:nvPr>
        </p:nvSpPr>
        <p:spPr/>
        <p:txBody>
          <a:bodyPr/>
          <a:lstStyle/>
          <a:p>
            <a:r>
              <a:rPr lang="en-US"/>
              <a:t>WVDEP Budget Presentation</a:t>
            </a:r>
            <a:endParaRPr lang="en-US" dirty="0"/>
          </a:p>
        </p:txBody>
      </p:sp>
    </p:spTree>
    <p:extLst>
      <p:ext uri="{BB962C8B-B14F-4D97-AF65-F5344CB8AC3E}">
        <p14:creationId xmlns:p14="http://schemas.microsoft.com/office/powerpoint/2010/main" val="1980637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8" name="Rounded Rectangle 7"/>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A2D9941D-E10A-43D8-B879-D4C68D2325EA}" type="datetime1">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460587" y="3923470"/>
            <a:ext cx="11325013"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p:nvSpPr>
        <p:spPr>
          <a:xfrm>
            <a:off x="593977" y="4074162"/>
            <a:ext cx="10785223"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Slide Number Placeholder 5"/>
          <p:cNvSpPr>
            <a:spLocks noGrp="1"/>
          </p:cNvSpPr>
          <p:nvPr>
            <p:ph type="sldNum" sz="quarter" idx="12"/>
          </p:nvPr>
        </p:nvSpPr>
        <p:spPr>
          <a:xfrm>
            <a:off x="10382436" y="6167024"/>
            <a:ext cx="1016000" cy="609600"/>
          </a:xfrm>
        </p:spPr>
        <p:txBody>
          <a:bodyPr/>
          <a:lstStyle>
            <a:lvl1pPr algn="ctr">
              <a:defRPr sz="2800">
                <a:solidFill>
                  <a:schemeClr val="accent1">
                    <a:lumMod val="50000"/>
                  </a:schemeClr>
                </a:solidFill>
              </a:defRPr>
            </a:lvl1pPr>
          </a:lstStyle>
          <a:p>
            <a:fld id="{1A114D26-A1C1-43C5-902F-0EDDDEFA9F17}" type="slidenum">
              <a:rPr lang="en-US" smtClean="0"/>
              <a:t>‹#›</a:t>
            </a:fld>
            <a:endParaRPr lang="en-US" dirty="0"/>
          </a:p>
        </p:txBody>
      </p:sp>
      <p:sp>
        <p:nvSpPr>
          <p:cNvPr id="11" name="Rectangle 10"/>
          <p:cNvSpPr/>
          <p:nvPr/>
        </p:nvSpPr>
        <p:spPr>
          <a:xfrm>
            <a:off x="722428" y="6079036"/>
            <a:ext cx="10250372"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718628" y="4185921"/>
            <a:ext cx="10254172"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Subtitle 2"/>
          <p:cNvSpPr>
            <a:spLocks noGrp="1"/>
          </p:cNvSpPr>
          <p:nvPr>
            <p:ph type="subTitle" idx="1"/>
          </p:nvPr>
        </p:nvSpPr>
        <p:spPr>
          <a:xfrm>
            <a:off x="857074" y="6197600"/>
            <a:ext cx="10115726" cy="6096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itle 1"/>
          <p:cNvSpPr>
            <a:spLocks noGrp="1"/>
          </p:cNvSpPr>
          <p:nvPr>
            <p:ph type="ctrTitle"/>
          </p:nvPr>
        </p:nvSpPr>
        <p:spPr>
          <a:xfrm>
            <a:off x="806274" y="4302713"/>
            <a:ext cx="8839200" cy="16256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21D064-2A20-45FC-B4F1-32442813CA4B}" type="datetime1">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148937" y="304800"/>
            <a:ext cx="2479040" cy="8163512"/>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9273634" y="468547"/>
            <a:ext cx="2229646" cy="783602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Vertical Title 1"/>
          <p:cNvSpPr>
            <a:spLocks noGrp="1"/>
          </p:cNvSpPr>
          <p:nvPr>
            <p:ph type="title" orient="vert"/>
          </p:nvPr>
        </p:nvSpPr>
        <p:spPr>
          <a:xfrm>
            <a:off x="9398103" y="527238"/>
            <a:ext cx="1980708" cy="771864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508001"/>
            <a:ext cx="8229600" cy="772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6B739B-5B4B-4AF4-927D-DA8E00DFE64D}" type="datetime1">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6883F4-3982-4224-9FD1-18AAE940DB16}" type="datetime1">
              <a:rPr lang="en-US" smtClean="0"/>
              <a:t>1/19/2022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8" name="Rounded Rectangle 7"/>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Date Placeholder 3"/>
          <p:cNvSpPr>
            <a:spLocks noGrp="1"/>
          </p:cNvSpPr>
          <p:nvPr>
            <p:ph type="dt" sz="half" idx="10"/>
          </p:nvPr>
        </p:nvSpPr>
        <p:spPr/>
        <p:txBody>
          <a:bodyPr/>
          <a:lstStyle/>
          <a:p>
            <a:fld id="{55732FD0-AF01-41D1-BA3F-524222D62384}" type="datetime1">
              <a:rPr lang="en-US" smtClean="0"/>
              <a:t>1/19/2022</a:t>
            </a:fld>
            <a:endParaRPr lang="en-US" dirty="0"/>
          </a:p>
        </p:txBody>
      </p:sp>
      <p:sp>
        <p:nvSpPr>
          <p:cNvPr id="13" name="Rectangle 12"/>
          <p:cNvSpPr/>
          <p:nvPr/>
        </p:nvSpPr>
        <p:spPr>
          <a:xfrm>
            <a:off x="602635" y="3928534"/>
            <a:ext cx="11020213" cy="3285067"/>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Rectangle 15"/>
          <p:cNvSpPr/>
          <p:nvPr/>
        </p:nvSpPr>
        <p:spPr>
          <a:xfrm>
            <a:off x="756875" y="4064001"/>
            <a:ext cx="10711733" cy="2993812"/>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114D26-A1C1-43C5-902F-0EDDDEFA9F17}" type="slidenum">
              <a:rPr lang="en-US" smtClean="0"/>
              <a:t>‹#›</a:t>
            </a:fld>
            <a:endParaRPr lang="en-US" dirty="0"/>
          </a:p>
        </p:txBody>
      </p:sp>
      <p:sp>
        <p:nvSpPr>
          <p:cNvPr id="2" name="Title 1"/>
          <p:cNvSpPr>
            <a:spLocks noGrp="1"/>
          </p:cNvSpPr>
          <p:nvPr>
            <p:ph type="title"/>
          </p:nvPr>
        </p:nvSpPr>
        <p:spPr>
          <a:xfrm>
            <a:off x="981941" y="4267201"/>
            <a:ext cx="10261600" cy="17272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900661" y="6055362"/>
            <a:ext cx="10424160" cy="885823"/>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981941" y="6143349"/>
            <a:ext cx="10261600" cy="69837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901011" y="4165600"/>
            <a:ext cx="10423465" cy="2770293"/>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68171" y="544498"/>
            <a:ext cx="11014229" cy="1385903"/>
          </a:xfrm>
        </p:spPr>
        <p:txBody>
          <a:bodyPr/>
          <a:lstStyle/>
          <a:p>
            <a:r>
              <a:rPr lang="en-US"/>
              <a:t>Click to edit Master title style</a:t>
            </a:r>
          </a:p>
        </p:txBody>
      </p:sp>
      <p:sp>
        <p:nvSpPr>
          <p:cNvPr id="3" name="Content Placeholder 2"/>
          <p:cNvSpPr>
            <a:spLocks noGrp="1"/>
          </p:cNvSpPr>
          <p:nvPr>
            <p:ph sz="half" idx="1"/>
          </p:nvPr>
        </p:nvSpPr>
        <p:spPr>
          <a:xfrm>
            <a:off x="568171" y="2292095"/>
            <a:ext cx="538480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2292095"/>
            <a:ext cx="5384800" cy="58765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397F86-08B0-476C-9220-EE73D6E5C890}" type="datetime1">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8171" y="544498"/>
            <a:ext cx="11014229" cy="138590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68172" y="2296584"/>
            <a:ext cx="5386917"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8172" y="3251200"/>
            <a:ext cx="5386917"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2296584"/>
            <a:ext cx="5389033" cy="853016"/>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3251200"/>
            <a:ext cx="5389033" cy="49170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457738-ADC0-43A5-B46A-82CB5940AA35}" type="datetime1">
              <a:rPr lang="en-US" smtClean="0"/>
              <a:t>1/19/2022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A04FAF-D94F-4A4E-BD08-D61A93293742}" type="datetime1">
              <a:rPr lang="en-US" smtClean="0"/>
              <a:t>1/19/2022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1" name="Rounded Rectangle 10"/>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Date Placeholder 1"/>
          <p:cNvSpPr>
            <a:spLocks noGrp="1"/>
          </p:cNvSpPr>
          <p:nvPr>
            <p:ph type="dt" sz="half" idx="10"/>
          </p:nvPr>
        </p:nvSpPr>
        <p:spPr/>
        <p:txBody>
          <a:bodyPr/>
          <a:lstStyle/>
          <a:p>
            <a:fld id="{1B26B2D9-362A-46D4-A625-329482ADBD12}" type="datetime1">
              <a:rPr lang="en-US" smtClean="0"/>
              <a:t>1/19/2022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114D26-A1C1-43C5-902F-0EDDDEFA9F1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12" name="Rounded Rectangle 11"/>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Content Placeholder 2"/>
          <p:cNvSpPr>
            <a:spLocks noGrp="1"/>
          </p:cNvSpPr>
          <p:nvPr>
            <p:ph idx="1"/>
          </p:nvPr>
        </p:nvSpPr>
        <p:spPr>
          <a:xfrm>
            <a:off x="5181600" y="914401"/>
            <a:ext cx="6096000" cy="7010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DB1E4B-12DA-4CC7-8AB8-4CD21DB0E059}" type="datetime1">
              <a:rPr lang="en-US" smtClean="0"/>
              <a:t>1/19/2022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
        <p:nvSpPr>
          <p:cNvPr id="8" name="Rectangle 7"/>
          <p:cNvSpPr/>
          <p:nvPr/>
        </p:nvSpPr>
        <p:spPr>
          <a:xfrm>
            <a:off x="746712" y="2007616"/>
            <a:ext cx="3622089" cy="4697984"/>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902253" y="2189964"/>
            <a:ext cx="3311006" cy="43124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ext Placeholder 3"/>
          <p:cNvSpPr>
            <a:spLocks noGrp="1"/>
          </p:cNvSpPr>
          <p:nvPr>
            <p:ph type="body" sz="half" idx="2"/>
          </p:nvPr>
        </p:nvSpPr>
        <p:spPr>
          <a:xfrm>
            <a:off x="1025333" y="3962400"/>
            <a:ext cx="3064846" cy="23368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025333" y="2312417"/>
            <a:ext cx="3064846" cy="1588827"/>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9" name="Rounded Rectangle 8"/>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Picture Placeholder 2"/>
          <p:cNvSpPr>
            <a:spLocks noGrp="1"/>
          </p:cNvSpPr>
          <p:nvPr>
            <p:ph type="pic" idx="1"/>
          </p:nvPr>
        </p:nvSpPr>
        <p:spPr>
          <a:xfrm>
            <a:off x="914400" y="828584"/>
            <a:ext cx="10363200" cy="5775419"/>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B63E5256-BD12-492B-90C6-15C4739C57DB}" type="datetime1">
              <a:rPr lang="en-US" smtClean="0"/>
              <a:t>1/19/2022</a:t>
            </a:fld>
            <a:endParaRPr lang="en-US" dirty="0"/>
          </a:p>
        </p:txBody>
      </p:sp>
      <p:sp>
        <p:nvSpPr>
          <p:cNvPr id="7" name="Slide Number Placeholder 6"/>
          <p:cNvSpPr>
            <a:spLocks noGrp="1"/>
          </p:cNvSpPr>
          <p:nvPr>
            <p:ph type="sldNum" sz="quarter" idx="12"/>
          </p:nvPr>
        </p:nvSpPr>
        <p:spPr/>
        <p:txBody>
          <a:bodyPr/>
          <a:lstStyle/>
          <a:p>
            <a:fld id="{1A114D26-A1C1-43C5-902F-0EDDDEFA9F17}" type="slidenum">
              <a:rPr lang="en-US" smtClean="0"/>
              <a:t>‹#›</a:t>
            </a:fld>
            <a:endParaRPr lang="en-US" dirty="0"/>
          </a:p>
        </p:txBody>
      </p:sp>
      <p:sp>
        <p:nvSpPr>
          <p:cNvPr id="10" name="Rectangle 9"/>
          <p:cNvSpPr/>
          <p:nvPr/>
        </p:nvSpPr>
        <p:spPr>
          <a:xfrm>
            <a:off x="914400" y="6604000"/>
            <a:ext cx="10363200" cy="1828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p:nvSpPr>
        <p:spPr>
          <a:xfrm>
            <a:off x="1016000" y="6705601"/>
            <a:ext cx="10134354" cy="160389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219200" y="7518401"/>
            <a:ext cx="9771353" cy="602261"/>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p:nvSpPr>
        <p:spPr>
          <a:xfrm>
            <a:off x="807452" y="6766560"/>
            <a:ext cx="10594848" cy="146304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Text Placeholder 3"/>
          <p:cNvSpPr>
            <a:spLocks noGrp="1"/>
          </p:cNvSpPr>
          <p:nvPr>
            <p:ph type="body" sz="half" idx="2"/>
          </p:nvPr>
        </p:nvSpPr>
        <p:spPr>
          <a:xfrm>
            <a:off x="1275052" y="7542075"/>
            <a:ext cx="9659648" cy="535620"/>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1219200" y="6807202"/>
            <a:ext cx="9771353" cy="697391"/>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8" name="Rectangle 7"/>
          <p:cNvSpPr/>
          <p:nvPr/>
        </p:nvSpPr>
        <p:spPr>
          <a:xfrm>
            <a:off x="0" y="0"/>
            <a:ext cx="12192000" cy="9144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useBgFill="1">
        <p:nvSpPr>
          <p:cNvPr id="7" name="Rounded Rectangle 6"/>
          <p:cNvSpPr/>
          <p:nvPr/>
        </p:nvSpPr>
        <p:spPr>
          <a:xfrm>
            <a:off x="121920" y="135468"/>
            <a:ext cx="11948160" cy="8886613"/>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609600" y="2336802"/>
            <a:ext cx="10972800" cy="58314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8475135"/>
            <a:ext cx="2844800" cy="486833"/>
          </a:xfrm>
          <a:prstGeom prst="rect">
            <a:avLst/>
          </a:prstGeom>
        </p:spPr>
        <p:txBody>
          <a:bodyPr vert="horz" lIns="91440" tIns="45720" rIns="91440" bIns="45720" rtlCol="0" anchor="ctr"/>
          <a:lstStyle>
            <a:lvl1pPr algn="l">
              <a:defRPr sz="1200">
                <a:solidFill>
                  <a:schemeClr val="tx2"/>
                </a:solidFill>
              </a:defRPr>
            </a:lvl1pPr>
          </a:lstStyle>
          <a:p>
            <a:fld id="{9A63F586-065F-46B5-B9A3-E20046431107}" type="datetime1">
              <a:rPr lang="en-US" smtClean="0"/>
              <a:t>1/19/2022</a:t>
            </a:fld>
            <a:endParaRPr lang="en-US" dirty="0"/>
          </a:p>
        </p:txBody>
      </p:sp>
      <p:sp>
        <p:nvSpPr>
          <p:cNvPr id="5" name="Footer Placeholder 4"/>
          <p:cNvSpPr>
            <a:spLocks noGrp="1"/>
          </p:cNvSpPr>
          <p:nvPr>
            <p:ph type="ftr" sz="quarter" idx="3"/>
          </p:nvPr>
        </p:nvSpPr>
        <p:spPr>
          <a:xfrm>
            <a:off x="4165600" y="8475135"/>
            <a:ext cx="3860800" cy="486833"/>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737600" y="8475135"/>
            <a:ext cx="2844800" cy="486833"/>
          </a:xfrm>
          <a:prstGeom prst="rect">
            <a:avLst/>
          </a:prstGeom>
        </p:spPr>
        <p:txBody>
          <a:bodyPr vert="horz" lIns="91440" tIns="45720" rIns="91440" bIns="45720" rtlCol="0" anchor="ctr"/>
          <a:lstStyle>
            <a:lvl1pPr algn="r">
              <a:defRPr sz="1200">
                <a:solidFill>
                  <a:schemeClr val="tx2"/>
                </a:solidFill>
              </a:defRPr>
            </a:lvl1pPr>
          </a:lstStyle>
          <a:p>
            <a:fld id="{1A114D26-A1C1-43C5-902F-0EDDDEFA9F17}" type="slidenum">
              <a:rPr lang="en-US" smtClean="0"/>
              <a:t>‹#›</a:t>
            </a:fld>
            <a:endParaRPr lang="en-US" dirty="0"/>
          </a:p>
        </p:txBody>
      </p:sp>
      <p:sp>
        <p:nvSpPr>
          <p:cNvPr id="9" name="Rectangle 8"/>
          <p:cNvSpPr/>
          <p:nvPr/>
        </p:nvSpPr>
        <p:spPr>
          <a:xfrm>
            <a:off x="365760" y="370888"/>
            <a:ext cx="11460480" cy="176784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497150" y="497150"/>
            <a:ext cx="11174027" cy="1491449"/>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568171" y="544498"/>
            <a:ext cx="11014229" cy="1385903"/>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p.wv.gov/daq"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922181" y="990600"/>
            <a:ext cx="6229350" cy="1955800"/>
          </a:xfrm>
        </p:spPr>
        <p:txBody>
          <a:bodyPr>
            <a:normAutofit fontScale="90000"/>
          </a:bodyPr>
          <a:lstStyle/>
          <a:p>
            <a:r>
              <a:rPr lang="en-US" b="1" dirty="0">
                <a:solidFill>
                  <a:schemeClr val="accent1">
                    <a:lumMod val="75000"/>
                  </a:schemeClr>
                </a:solidFill>
                <a:effectLst/>
              </a:rPr>
              <a:t>BUDGET SUMMARY</a:t>
            </a:r>
            <a:br>
              <a:rPr lang="en-US" b="1" dirty="0">
                <a:solidFill>
                  <a:schemeClr val="accent1">
                    <a:lumMod val="75000"/>
                  </a:schemeClr>
                </a:solidFill>
                <a:effectLst/>
              </a:rPr>
            </a:br>
            <a:r>
              <a:rPr lang="en-US" b="1" dirty="0">
                <a:solidFill>
                  <a:schemeClr val="accent1">
                    <a:lumMod val="75000"/>
                  </a:schemeClr>
                </a:solidFill>
                <a:effectLst/>
              </a:rPr>
              <a:t>PRESENTATION</a:t>
            </a:r>
            <a:br>
              <a:rPr lang="en-US" b="1" dirty="0">
                <a:solidFill>
                  <a:schemeClr val="accent1">
                    <a:lumMod val="75000"/>
                  </a:schemeClr>
                </a:solidFill>
                <a:effectLst/>
              </a:rPr>
            </a:br>
            <a:r>
              <a:rPr lang="en-US" b="1" dirty="0">
                <a:solidFill>
                  <a:schemeClr val="accent1">
                    <a:lumMod val="75000"/>
                  </a:schemeClr>
                </a:solidFill>
                <a:effectLst/>
              </a:rPr>
              <a:t>Fiscal Year 2023</a:t>
            </a:r>
            <a:br>
              <a:rPr lang="en-US" b="1" dirty="0">
                <a:solidFill>
                  <a:schemeClr val="accent1">
                    <a:lumMod val="75000"/>
                  </a:schemeClr>
                </a:solidFill>
                <a:effectLst/>
              </a:rPr>
            </a:br>
            <a:endParaRPr lang="en-US" dirty="0">
              <a:solidFill>
                <a:schemeClr val="accent1">
                  <a:lumMod val="75000"/>
                </a:schemeClr>
              </a:solidFill>
            </a:endParaRPr>
          </a:p>
        </p:txBody>
      </p:sp>
      <p:sp>
        <p:nvSpPr>
          <p:cNvPr id="5" name="TextBox 4"/>
          <p:cNvSpPr txBox="1"/>
          <p:nvPr/>
        </p:nvSpPr>
        <p:spPr>
          <a:xfrm>
            <a:off x="3008982" y="7292112"/>
            <a:ext cx="6174035" cy="523220"/>
          </a:xfrm>
          <a:prstGeom prst="rect">
            <a:avLst/>
          </a:prstGeom>
          <a:noFill/>
        </p:spPr>
        <p:txBody>
          <a:bodyPr wrap="square" rtlCol="0">
            <a:spAutoFit/>
          </a:bodyPr>
          <a:lstStyle/>
          <a:p>
            <a:pPr algn="ctr"/>
            <a:r>
              <a:rPr lang="en-US" sz="2800" b="1" dirty="0">
                <a:solidFill>
                  <a:schemeClr val="accent1">
                    <a:lumMod val="75000"/>
                  </a:schemeClr>
                </a:solidFill>
              </a:rPr>
              <a:t>Harold Ward, Cabinet Secretary</a:t>
            </a:r>
            <a:endParaRPr lang="en-US" sz="2800" dirty="0"/>
          </a:p>
        </p:txBody>
      </p:sp>
      <p:sp>
        <p:nvSpPr>
          <p:cNvPr id="3" name="Rectangle 2"/>
          <p:cNvSpPr/>
          <p:nvPr/>
        </p:nvSpPr>
        <p:spPr>
          <a:xfrm>
            <a:off x="2743200" y="7247800"/>
            <a:ext cx="4206302" cy="369332"/>
          </a:xfrm>
          <a:prstGeom prst="rect">
            <a:avLst/>
          </a:prstGeom>
        </p:spPr>
        <p:txBody>
          <a:bodyPr wrap="square">
            <a:spAutoFit/>
          </a:bodyPr>
          <a:lstStyle/>
          <a:p>
            <a:r>
              <a:rPr lang="en-US" b="1" dirty="0">
                <a:solidFill>
                  <a:schemeClr val="accent1">
                    <a:lumMod val="75000"/>
                  </a:schemeClr>
                </a:solidFill>
              </a:rPr>
              <a:t> </a:t>
            </a:r>
            <a:endParaRPr lang="en-US" dirty="0"/>
          </a:p>
        </p:txBody>
      </p:sp>
      <p:sp>
        <p:nvSpPr>
          <p:cNvPr id="7" name="TextBox 6"/>
          <p:cNvSpPr txBox="1"/>
          <p:nvPr/>
        </p:nvSpPr>
        <p:spPr>
          <a:xfrm rot="16200000">
            <a:off x="5788224" y="3647420"/>
            <a:ext cx="615553" cy="6000430"/>
          </a:xfrm>
          <a:prstGeom prst="rect">
            <a:avLst/>
          </a:prstGeom>
          <a:noFill/>
        </p:spPr>
        <p:txBody>
          <a:bodyPr vert="vert" wrap="square" rtlCol="0" anchor="ctr">
            <a:spAutoFit/>
          </a:bodyPr>
          <a:lstStyle/>
          <a:p>
            <a:pPr algn="ctr"/>
            <a:r>
              <a:rPr lang="en-US" sz="2800" dirty="0">
                <a:solidFill>
                  <a:srgbClr val="C00000"/>
                </a:solidFill>
              </a:rPr>
              <a:t>Driven by Employee Pride </a:t>
            </a:r>
          </a:p>
        </p:txBody>
      </p:sp>
      <p:pic>
        <p:nvPicPr>
          <p:cNvPr id="9" name="Picture 8">
            <a:extLst>
              <a:ext uri="{FF2B5EF4-FFF2-40B4-BE49-F238E27FC236}">
                <a16:creationId xmlns:a16="http://schemas.microsoft.com/office/drawing/2014/main" id="{4453E125-65B4-4A04-A014-B8A493210F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86456" y="2921761"/>
            <a:ext cx="2700800" cy="2700800"/>
          </a:xfrm>
          <a:prstGeom prst="rect">
            <a:avLst/>
          </a:prstGeom>
        </p:spPr>
      </p:pic>
    </p:spTree>
    <p:extLst>
      <p:ext uri="{BB962C8B-B14F-4D97-AF65-F5344CB8AC3E}">
        <p14:creationId xmlns:p14="http://schemas.microsoft.com/office/powerpoint/2010/main" val="2547906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1A871D-18CB-4361-B810-02D564E7074D}"/>
              </a:ext>
            </a:extLst>
          </p:cNvPr>
          <p:cNvSpPr txBox="1"/>
          <p:nvPr/>
        </p:nvSpPr>
        <p:spPr>
          <a:xfrm>
            <a:off x="914400" y="1524000"/>
            <a:ext cx="10363200" cy="5396221"/>
          </a:xfrm>
          <a:prstGeom prst="rect">
            <a:avLst/>
          </a:prstGeom>
          <a:noFill/>
        </p:spPr>
        <p:txBody>
          <a:bodyPr wrap="square" rtlCol="0">
            <a:spAutoFit/>
          </a:bodyPr>
          <a:lstStyle/>
          <a:p>
            <a:pPr marL="0" marR="0" algn="ctr">
              <a:lnSpc>
                <a:spcPct val="107000"/>
              </a:lnSpc>
              <a:spcBef>
                <a:spcPts val="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Mining and Reclamation</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gn="just">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8575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8575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Mining and Reclamation (DMR) regulates the surface effects of all coal and non-coal mining activity under the West Virginia Surface Coal Mining and Reclamation Act and other applicable state laws and rules.  One of the critical goals of the DMR is to ensure that the State’s program conforms to the federal Surface Mining Control and Reclamation Act, with oversight from the federal OSM.  This is accomplished through…</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0298DDA5-182C-47B1-821B-17DE520338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07526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28F523-4A46-4680-8C7E-2F1E55960E1B}"/>
              </a:ext>
            </a:extLst>
          </p:cNvPr>
          <p:cNvSpPr txBox="1"/>
          <p:nvPr/>
        </p:nvSpPr>
        <p:spPr>
          <a:xfrm>
            <a:off x="381000" y="304800"/>
            <a:ext cx="11506200" cy="8528617"/>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Division of Water and Waste Management</a:t>
            </a:r>
          </a:p>
          <a:p>
            <a:pPr marL="0" marR="0" algn="just">
              <a:lnSpc>
                <a:spcPct val="115000"/>
              </a:lnSpc>
              <a:spcBef>
                <a:spcPts val="0"/>
              </a:spcBef>
              <a:spcAft>
                <a:spcPts val="0"/>
              </a:spcAft>
              <a:tabLst>
                <a:tab pos="1181100" algn="l"/>
                <a:tab pos="2070100" algn="r"/>
                <a:tab pos="2819400" algn="r"/>
                <a:tab pos="285750" algn="l"/>
                <a:tab pos="2070100" algn="r"/>
                <a:tab pos="2819400" algn="r"/>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1181100" algn="l"/>
                <a:tab pos="2070100" algn="r"/>
                <a:tab pos="2819400" algn="r"/>
                <a:tab pos="285750" algn="l"/>
                <a:tab pos="2070100" algn="r"/>
                <a:tab pos="2819400" algn="r"/>
              </a:tabLst>
            </a:pPr>
            <a:endPar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0" marR="0" algn="just">
              <a:lnSpc>
                <a:spcPct val="115000"/>
              </a:lnSpc>
              <a:spcBef>
                <a:spcPts val="0"/>
              </a:spcBef>
              <a:spcAft>
                <a:spcPts val="0"/>
              </a:spcAft>
              <a:tabLst>
                <a:tab pos="1181100" algn="l"/>
                <a:tab pos="2070100" algn="r"/>
                <a:tab pos="2819400" algn="r"/>
                <a:tab pos="28575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Water and Waste Management’s (DWWM) mission is to preserve, protect, and enhance the state’s watersheds for the benefit and safety of all citizens.  Regulated activities and efforts include the following: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Hazardous waste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Solid waste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Surface and groundwater pollution </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Industrial, municipal and storm water discharges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Construction, operation, and closure of hazardous and solid waste facilities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Underground and above ground storage tank programs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Education, technical, and financial assistance</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Comprehensive watershed assessments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Groundwater monitoring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Water quality standards implementation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Wetlands preservation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228600" marR="0" algn="just">
              <a:lnSpc>
                <a:spcPct val="115000"/>
              </a:lnSpc>
              <a:spcBef>
                <a:spcPts val="0"/>
              </a:spcBef>
              <a:spcAft>
                <a:spcPts val="0"/>
              </a:spcAft>
              <a:tabLst>
                <a:tab pos="11811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19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Clean Water State Revolving Fund program is a funding program to address water quality problems through wastewater facility construction, upgrades, or expansions.  The program is charged with general oversight, fiscal management, and administrative compliance review of local governmental entities that receive funds.  To date, the program has granted more than $1 billion in loans to assist with construction and upgrades to these facilities.</a:t>
            </a:r>
            <a:endParaRPr lang="en-US" sz="1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D6895092-100A-4E28-A63E-D8F6887A4E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39400" y="304800"/>
            <a:ext cx="1066800" cy="1066800"/>
          </a:xfrm>
          <a:prstGeom prst="rect">
            <a:avLst/>
          </a:prstGeom>
        </p:spPr>
      </p:pic>
    </p:spTree>
    <p:extLst>
      <p:ext uri="{BB962C8B-B14F-4D97-AF65-F5344CB8AC3E}">
        <p14:creationId xmlns:p14="http://schemas.microsoft.com/office/powerpoint/2010/main" val="3760472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4BBF6F-71AB-4831-AC4F-D1F4844B4458}"/>
              </a:ext>
            </a:extLst>
          </p:cNvPr>
          <p:cNvSpPr txBox="1"/>
          <p:nvPr/>
        </p:nvSpPr>
        <p:spPr>
          <a:xfrm>
            <a:off x="800100" y="1981200"/>
            <a:ext cx="10591800" cy="4269759"/>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Office of Oil and Gas</a:t>
            </a: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18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gn="just">
              <a:lnSpc>
                <a:spcPct val="115000"/>
              </a:lnSpc>
              <a:spcBef>
                <a:spcPts val="0"/>
              </a:spcBef>
              <a:spcAft>
                <a:spcPts val="0"/>
              </a:spcAft>
              <a:tabLst>
                <a:tab pos="1181100" algn="l"/>
                <a:tab pos="2070100" algn="r"/>
                <a:tab pos="2819400" algn="r"/>
                <a:tab pos="228600" algn="l"/>
                <a:tab pos="2070100" algn="r"/>
                <a:tab pos="2819400" algn="r"/>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Office of Oil and Gas protects the public health, environment, and other natural resources through the regulation of oil and gas resource development and the </a:t>
            </a:r>
            <a:r>
              <a:rPr lang="en-US" sz="2400" dirty="0">
                <a:solidFill>
                  <a:srgbClr val="000000"/>
                </a:solidFill>
                <a:latin typeface="Calibri" panose="020F0502020204030204" pitchFamily="34" charset="0"/>
                <a:ea typeface="Times New Roman" panose="02020603050405020304" pitchFamily="18" charset="0"/>
                <a:cs typeface="Calisto MT" panose="02040603050505030304" pitchFamily="18" charset="0"/>
              </a:rPr>
              <a:t>plugging and reclamation</a:t>
            </a: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of abandoned oil and gas well sites.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Permitting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Inspection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Enforcement</a:t>
            </a: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latin typeface="Calibri" panose="020F0502020204030204" pitchFamily="34" charset="0"/>
                <a:ea typeface="Times New Roman" panose="02020603050405020304" pitchFamily="18" charset="0"/>
                <a:cs typeface="Calisto MT" panose="02040603050505030304" pitchFamily="18" charset="0"/>
              </a:rPr>
              <a:t>Abandoned Well Plugging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937BD101-51BD-43D7-AEBC-9AC65AF0BC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004141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0004FD0-A143-4D31-A337-15D7A428CB2A}"/>
              </a:ext>
            </a:extLst>
          </p:cNvPr>
          <p:cNvSpPr txBox="1"/>
          <p:nvPr/>
        </p:nvSpPr>
        <p:spPr>
          <a:xfrm>
            <a:off x="723900" y="1040584"/>
            <a:ext cx="10744200" cy="7062831"/>
          </a:xfrm>
          <a:prstGeom prst="rect">
            <a:avLst/>
          </a:prstGeom>
          <a:noFill/>
        </p:spPr>
        <p:txBody>
          <a:bodyPr wrap="square" rtlCol="0">
            <a:spAutoFit/>
          </a:bodyPr>
          <a:lstStyle/>
          <a:p>
            <a:pPr marL="0" marR="0" algn="ctr">
              <a:lnSpc>
                <a:spcPct val="107000"/>
              </a:lnSpc>
              <a:spcBef>
                <a:spcPts val="1200"/>
              </a:spcBef>
              <a:spcAft>
                <a:spcPts val="0"/>
              </a:spcAft>
            </a:pPr>
            <a:r>
              <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rPr>
              <a:t>Executive</a:t>
            </a:r>
          </a:p>
          <a:p>
            <a:pPr marL="0" marR="0">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Executive Office includes the following units.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endPar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Administrative Support Offices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Business Operations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Integrated Regulatory Information Support (IRIS, which is the IT function for the DEP) - Expansion of E-permitting a top priority</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Human Resources Division</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Homeland Security and Emergency Response for hazardous waste emergencies (HSER)</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Environmental Advocate’s Office--the public’s main access to the DEP</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Youth Environmental Program</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Pollution Prevention and Open Dump</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Public participation in cleaning up roadside litter, streams, and open dumps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Provide grants for general recycling, litter control, and electronic recycling.</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Public Information Office (PIO)</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4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Office of Legal Services (OLS)</a:t>
            </a:r>
            <a:endParaRPr lang="en-US" sz="24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228600" marR="0">
              <a:lnSpc>
                <a:spcPts val="115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endParaRPr lang="en-US" sz="9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C59EC7B0-C78E-44E8-99D8-15143AE735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900768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a:spLocks noChangeAspect="1"/>
          </p:cNvSpPr>
          <p:nvPr/>
        </p:nvSpPr>
        <p:spPr>
          <a:xfrm>
            <a:off x="853440" y="3325723"/>
            <a:ext cx="10744200" cy="1862305"/>
          </a:xfrm>
          <a:prstGeom prst="rect">
            <a:avLst/>
          </a:prstGeom>
          <a:noFill/>
        </p:spPr>
        <p:txBody>
          <a:bodyPr wrap="square" rtlCol="0" anchor="ctr">
            <a:spAutoFit/>
          </a:bodyPr>
          <a:lstStyle/>
          <a:p>
            <a:pPr marL="342900" indent="-342900">
              <a:buFont typeface="Arial" panose="020B0604020202020204" pitchFamily="34" charset="0"/>
              <a:buChar char="•"/>
            </a:pPr>
            <a:r>
              <a:rPr lang="en-US" sz="2000" b="1" dirty="0"/>
              <a:t>Money Management and Fiscal Responsibility</a:t>
            </a:r>
          </a:p>
          <a:p>
            <a:pPr marL="0" marR="0" algn="just">
              <a:lnSpc>
                <a:spcPct val="115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DEP is careful to expend only necessary funds to execute its regulatory programs.  The agency’s goal is to be more efficient and effective through its I.T. infrastructure and other means to meet the needs of a complex regulatory environment.</a:t>
            </a:r>
          </a:p>
        </p:txBody>
      </p:sp>
      <p:sp>
        <p:nvSpPr>
          <p:cNvPr id="3" name="Title 2">
            <a:extLst>
              <a:ext uri="{FF2B5EF4-FFF2-40B4-BE49-F238E27FC236}">
                <a16:creationId xmlns:a16="http://schemas.microsoft.com/office/drawing/2014/main" id="{5B461DB8-6935-4846-A172-E87E390429CB}"/>
              </a:ext>
            </a:extLst>
          </p:cNvPr>
          <p:cNvSpPr>
            <a:spLocks noGrp="1"/>
          </p:cNvSpPr>
          <p:nvPr>
            <p:ph type="title"/>
          </p:nvPr>
        </p:nvSpPr>
        <p:spPr>
          <a:xfrm>
            <a:off x="568171" y="583295"/>
            <a:ext cx="11014229" cy="1321706"/>
          </a:xfrm>
        </p:spPr>
        <p:txBody>
          <a:bodyPr>
            <a:normAutofit fontScale="90000"/>
          </a:bodyPr>
          <a:lstStyle/>
          <a:p>
            <a:r>
              <a:rPr lang="en-US" dirty="0"/>
              <a:t>Department of environmental protection</a:t>
            </a:r>
            <a:br>
              <a:rPr lang="en-US" dirty="0"/>
            </a:br>
            <a:r>
              <a:rPr lang="en-US" dirty="0"/>
              <a:t>FINANCES</a:t>
            </a:r>
          </a:p>
        </p:txBody>
      </p:sp>
      <p:pic>
        <p:nvPicPr>
          <p:cNvPr id="7" name="Picture 6">
            <a:extLst>
              <a:ext uri="{FF2B5EF4-FFF2-40B4-BE49-F238E27FC236}">
                <a16:creationId xmlns:a16="http://schemas.microsoft.com/office/drawing/2014/main" id="{546B9B1C-7B21-44BB-978C-B8B1241E2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45449" y="1242517"/>
            <a:ext cx="836951" cy="836951"/>
          </a:xfrm>
          <a:prstGeom prst="rect">
            <a:avLst/>
          </a:prstGeom>
        </p:spPr>
      </p:pic>
    </p:spTree>
    <p:extLst>
      <p:ext uri="{BB962C8B-B14F-4D97-AF65-F5344CB8AC3E}">
        <p14:creationId xmlns:p14="http://schemas.microsoft.com/office/powerpoint/2010/main" val="128985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C703D-8E4C-41E7-BE6A-BA35AA4C3EED}"/>
              </a:ext>
            </a:extLst>
          </p:cNvPr>
          <p:cNvSpPr>
            <a:spLocks noGrp="1"/>
          </p:cNvSpPr>
          <p:nvPr>
            <p:ph type="title"/>
          </p:nvPr>
        </p:nvSpPr>
        <p:spPr/>
        <p:txBody>
          <a:bodyPr>
            <a:normAutofit fontScale="90000"/>
          </a:bodyPr>
          <a:lstStyle/>
          <a:p>
            <a:r>
              <a:rPr lang="en-US" dirty="0"/>
              <a:t>Investment Strategy, assuring funding for </a:t>
            </a:r>
            <a:br>
              <a:rPr lang="en-US" dirty="0"/>
            </a:br>
            <a:r>
              <a:rPr lang="en-US" dirty="0"/>
              <a:t>long-term liabilities</a:t>
            </a:r>
          </a:p>
        </p:txBody>
      </p:sp>
      <p:sp>
        <p:nvSpPr>
          <p:cNvPr id="7" name="TextBox 6">
            <a:extLst>
              <a:ext uri="{FF2B5EF4-FFF2-40B4-BE49-F238E27FC236}">
                <a16:creationId xmlns:a16="http://schemas.microsoft.com/office/drawing/2014/main" id="{D59EA256-8616-46E4-9F81-F7384BAEAA3C}"/>
              </a:ext>
            </a:extLst>
          </p:cNvPr>
          <p:cNvSpPr txBox="1"/>
          <p:nvPr/>
        </p:nvSpPr>
        <p:spPr>
          <a:xfrm>
            <a:off x="152400" y="2133600"/>
            <a:ext cx="7239000" cy="5585888"/>
          </a:xfrm>
          <a:prstGeom prst="rect">
            <a:avLst/>
          </a:prstGeom>
          <a:noFill/>
        </p:spPr>
        <p:txBody>
          <a:bodyPr wrap="square" rtlCol="0">
            <a:spAutoFit/>
          </a:bodyPr>
          <a:lstStyle/>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agency takes very seriously its responsibility to ensure that unfunded environmental liabilities do not fall to future generations of West Virginians.  The DEP is careful to build cash within its Special Revenue accounts to support ongoing environmental liabilities and provide funds for periods when industry activity and associated fees lag.   </a:t>
            </a: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Special Reclamation Funds, for instance, support reclamation of mining sites whose bonds were forfeited.  The DEP has implemented investment strategies for these funds to ensure it maximizes returns without undue risk to the principle, increasing the availability of funds to meet these long-term liabilities. </a:t>
            </a:r>
          </a:p>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Certainly, the past five fiscal years has seen phenomenal earnings in market securities.  However, market adjustments are inevitable.  This has never been more true than this agency’s activity in investments for fiscal year 2022 to date. </a:t>
            </a:r>
          </a:p>
        </p:txBody>
      </p:sp>
      <p:pic>
        <p:nvPicPr>
          <p:cNvPr id="8" name="Picture 7">
            <a:extLst>
              <a:ext uri="{FF2B5EF4-FFF2-40B4-BE49-F238E27FC236}">
                <a16:creationId xmlns:a16="http://schemas.microsoft.com/office/drawing/2014/main" id="{FDE1AB40-5ABE-4A5F-A0EB-150A5574C3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9024" y="7696200"/>
            <a:ext cx="1066800" cy="1066800"/>
          </a:xfrm>
          <a:prstGeom prst="rect">
            <a:avLst/>
          </a:prstGeom>
        </p:spPr>
      </p:pic>
      <p:graphicFrame>
        <p:nvGraphicFramePr>
          <p:cNvPr id="3" name="Table 2">
            <a:extLst>
              <a:ext uri="{FF2B5EF4-FFF2-40B4-BE49-F238E27FC236}">
                <a16:creationId xmlns:a16="http://schemas.microsoft.com/office/drawing/2014/main" id="{2F06E8E5-9D15-4E7F-9138-1ABDAAC5FE50}"/>
              </a:ext>
            </a:extLst>
          </p:cNvPr>
          <p:cNvGraphicFramePr>
            <a:graphicFrameLocks noGrp="1"/>
          </p:cNvGraphicFramePr>
          <p:nvPr>
            <p:extLst>
              <p:ext uri="{D42A27DB-BD31-4B8C-83A1-F6EECF244321}">
                <p14:modId xmlns:p14="http://schemas.microsoft.com/office/powerpoint/2010/main" val="2933367405"/>
              </p:ext>
            </p:extLst>
          </p:nvPr>
        </p:nvGraphicFramePr>
        <p:xfrm>
          <a:off x="7543800" y="2257007"/>
          <a:ext cx="4279900" cy="3975735"/>
        </p:xfrm>
        <a:graphic>
          <a:graphicData uri="http://schemas.openxmlformats.org/drawingml/2006/table">
            <a:tbl>
              <a:tblPr firstRow="1" firstCol="1" bandRow="1">
                <a:tableStyleId>{5C22544A-7EE6-4342-B048-85BDC9FD1C3A}</a:tableStyleId>
              </a:tblPr>
              <a:tblGrid>
                <a:gridCol w="2298700">
                  <a:extLst>
                    <a:ext uri="{9D8B030D-6E8A-4147-A177-3AD203B41FA5}">
                      <a16:colId xmlns:a16="http://schemas.microsoft.com/office/drawing/2014/main" val="2790200059"/>
                    </a:ext>
                  </a:extLst>
                </a:gridCol>
                <a:gridCol w="1981200">
                  <a:extLst>
                    <a:ext uri="{9D8B030D-6E8A-4147-A177-3AD203B41FA5}">
                      <a16:colId xmlns:a16="http://schemas.microsoft.com/office/drawing/2014/main" val="3679057640"/>
                    </a:ext>
                  </a:extLst>
                </a:gridCol>
              </a:tblGrid>
              <a:tr h="381000">
                <a:tc gridSpan="2">
                  <a:txBody>
                    <a:bodyPr/>
                    <a:lstStyle/>
                    <a:p>
                      <a:pPr algn="ctr" rtl="0" fontAlgn="ctr"/>
                      <a:r>
                        <a:rPr lang="en-US" sz="2400" u="none" strike="noStrike" dirty="0">
                          <a:effectLst/>
                        </a:rPr>
                        <a:t>Investment Income</a:t>
                      </a:r>
                      <a:endParaRPr lang="en-US" sz="2400" b="1" i="0" u="none" strike="noStrike" dirty="0">
                        <a:solidFill>
                          <a:srgbClr val="FFFFFF"/>
                        </a:solidFill>
                        <a:effectLst/>
                        <a:latin typeface="Century Gothic" panose="020B0502020202020204" pitchFamily="34" charset="0"/>
                      </a:endParaRPr>
                    </a:p>
                  </a:txBody>
                  <a:tcPr marL="9525" marR="9525" marT="9525" marB="0" anchor="ctr"/>
                </a:tc>
                <a:tc hMerge="1">
                  <a:txBody>
                    <a:bodyPr/>
                    <a:lstStyle/>
                    <a:p>
                      <a:endParaRPr lang="en-US"/>
                    </a:p>
                  </a:txBody>
                  <a:tcPr/>
                </a:tc>
                <a:extLst>
                  <a:ext uri="{0D108BD9-81ED-4DB2-BD59-A6C34878D82A}">
                    <a16:rowId xmlns:a16="http://schemas.microsoft.com/office/drawing/2014/main" val="529962882"/>
                  </a:ext>
                </a:extLst>
              </a:tr>
              <a:tr h="409575">
                <a:tc>
                  <a:txBody>
                    <a:bodyPr/>
                    <a:lstStyle/>
                    <a:p>
                      <a:pPr algn="ctr" rtl="0" fontAlgn="ctr"/>
                      <a:r>
                        <a:rPr lang="en-US" sz="2400" u="none" strike="noStrike">
                          <a:effectLst/>
                        </a:rPr>
                        <a:t>Amount</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FY</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661486309"/>
                  </a:ext>
                </a:extLst>
              </a:tr>
              <a:tr h="409575">
                <a:tc>
                  <a:txBody>
                    <a:bodyPr/>
                    <a:lstStyle/>
                    <a:p>
                      <a:pPr algn="r" rtl="0" fontAlgn="ctr"/>
                      <a:r>
                        <a:rPr lang="en-US" sz="2400" u="none" strike="noStrike">
                          <a:effectLst/>
                        </a:rPr>
                        <a:t>3,243,689.95</a:t>
                      </a:r>
                      <a:endParaRPr lang="en-US" sz="2400" b="1" i="0" u="none" strike="noStrike">
                        <a:solidFill>
                          <a:srgbClr val="FFFFFF"/>
                        </a:solidFill>
                        <a:effectLst/>
                        <a:latin typeface="Calibri" panose="020F0502020204030204" pitchFamily="34" charset="0"/>
                      </a:endParaRPr>
                    </a:p>
                  </a:txBody>
                  <a:tcPr marL="9525" marR="9525" marT="9525" marB="0" anchor="ctr"/>
                </a:tc>
                <a:tc>
                  <a:txBody>
                    <a:bodyPr/>
                    <a:lstStyle/>
                    <a:p>
                      <a:pPr algn="ctr" rtl="0" fontAlgn="ctr"/>
                      <a:r>
                        <a:rPr lang="en-US" sz="2400" u="none" strike="noStrike">
                          <a:effectLst/>
                        </a:rPr>
                        <a:t>2015</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815974738"/>
                  </a:ext>
                </a:extLst>
              </a:tr>
              <a:tr h="400050">
                <a:tc>
                  <a:txBody>
                    <a:bodyPr/>
                    <a:lstStyle/>
                    <a:p>
                      <a:pPr algn="r" rtl="0" fontAlgn="ctr"/>
                      <a:r>
                        <a:rPr lang="en-US" sz="2400" u="none" strike="noStrike">
                          <a:effectLst/>
                        </a:rPr>
                        <a:t>3,259,426.37</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dirty="0">
                          <a:effectLst/>
                        </a:rPr>
                        <a:t>2016</a:t>
                      </a:r>
                      <a:endParaRPr lang="en-US" sz="2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1442374595"/>
                  </a:ext>
                </a:extLst>
              </a:tr>
              <a:tr h="400050">
                <a:tc>
                  <a:txBody>
                    <a:bodyPr/>
                    <a:lstStyle/>
                    <a:p>
                      <a:pPr algn="r" rtl="0" fontAlgn="ctr"/>
                      <a:r>
                        <a:rPr lang="en-US" sz="2400" u="none" strike="noStrike">
                          <a:effectLst/>
                        </a:rPr>
                        <a:t>17,745,357.15</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2017</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830977036"/>
                  </a:ext>
                </a:extLst>
              </a:tr>
              <a:tr h="400050">
                <a:tc>
                  <a:txBody>
                    <a:bodyPr/>
                    <a:lstStyle/>
                    <a:p>
                      <a:pPr algn="r" rtl="0" fontAlgn="ctr"/>
                      <a:r>
                        <a:rPr lang="en-US" sz="2400" u="none" strike="noStrike">
                          <a:effectLst/>
                        </a:rPr>
                        <a:t>11,093,355.46</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2018</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4119497323"/>
                  </a:ext>
                </a:extLst>
              </a:tr>
              <a:tr h="400050">
                <a:tc>
                  <a:txBody>
                    <a:bodyPr/>
                    <a:lstStyle/>
                    <a:p>
                      <a:pPr algn="r" rtl="0" fontAlgn="ctr"/>
                      <a:r>
                        <a:rPr lang="en-US" sz="2400" u="none" strike="noStrike">
                          <a:effectLst/>
                        </a:rPr>
                        <a:t>19,411,519.99</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2019</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70289626"/>
                  </a:ext>
                </a:extLst>
              </a:tr>
              <a:tr h="400050">
                <a:tc>
                  <a:txBody>
                    <a:bodyPr/>
                    <a:lstStyle/>
                    <a:p>
                      <a:pPr algn="r" rtl="0" fontAlgn="ctr"/>
                      <a:r>
                        <a:rPr lang="en-US" sz="2400" u="none" strike="noStrike">
                          <a:effectLst/>
                        </a:rPr>
                        <a:t>16,797,869.32</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2020</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779084430"/>
                  </a:ext>
                </a:extLst>
              </a:tr>
              <a:tr h="400050">
                <a:tc>
                  <a:txBody>
                    <a:bodyPr/>
                    <a:lstStyle/>
                    <a:p>
                      <a:pPr algn="r" rtl="0" fontAlgn="ctr"/>
                      <a:r>
                        <a:rPr lang="en-US" sz="2400" u="none" strike="noStrike">
                          <a:effectLst/>
                        </a:rPr>
                        <a:t>47,974,318.99</a:t>
                      </a:r>
                      <a:endParaRPr lang="en-US" sz="2400" b="1" i="0" u="none" strike="noStrike">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a:effectLst/>
                        </a:rPr>
                        <a:t>2021</a:t>
                      </a:r>
                      <a:endParaRPr lang="en-US" sz="2400" b="0" i="0" u="none" strike="noStrike">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3933871145"/>
                  </a:ext>
                </a:extLst>
              </a:tr>
              <a:tr h="371475">
                <a:tc>
                  <a:txBody>
                    <a:bodyPr/>
                    <a:lstStyle/>
                    <a:p>
                      <a:pPr algn="r" rtl="0" fontAlgn="ctr"/>
                      <a:r>
                        <a:rPr lang="en-US" sz="2400" u="none" strike="noStrike" dirty="0">
                          <a:effectLst/>
                        </a:rPr>
                        <a:t>-630,249.66</a:t>
                      </a:r>
                      <a:endParaRPr lang="en-US" sz="2400" b="1" i="0" u="none" strike="noStrike" dirty="0">
                        <a:solidFill>
                          <a:srgbClr val="FFFFFF"/>
                        </a:solidFill>
                        <a:effectLst/>
                        <a:latin typeface="Century Gothic" panose="020B0502020202020204" pitchFamily="34" charset="0"/>
                      </a:endParaRPr>
                    </a:p>
                  </a:txBody>
                  <a:tcPr marL="9525" marR="9525" marT="9525" marB="0" anchor="ctr"/>
                </a:tc>
                <a:tc>
                  <a:txBody>
                    <a:bodyPr/>
                    <a:lstStyle/>
                    <a:p>
                      <a:pPr algn="ctr" rtl="0" fontAlgn="ctr"/>
                      <a:r>
                        <a:rPr lang="en-US" sz="2400" u="none" strike="noStrike" dirty="0">
                          <a:effectLst/>
                        </a:rPr>
                        <a:t>2022 </a:t>
                      </a:r>
                      <a:r>
                        <a:rPr lang="en-US" sz="2000" u="none" strike="noStrike" dirty="0">
                          <a:effectLst/>
                        </a:rPr>
                        <a:t>to date</a:t>
                      </a:r>
                      <a:endParaRPr lang="en-US" sz="2400" b="0" i="0" u="none" strike="noStrike" dirty="0">
                        <a:solidFill>
                          <a:srgbClr val="000000"/>
                        </a:solidFill>
                        <a:effectLst/>
                        <a:latin typeface="Century Gothic" panose="020B0502020202020204" pitchFamily="34" charset="0"/>
                      </a:endParaRPr>
                    </a:p>
                  </a:txBody>
                  <a:tcPr marL="9525" marR="9525" marT="9525" marB="0" anchor="ctr"/>
                </a:tc>
                <a:extLst>
                  <a:ext uri="{0D108BD9-81ED-4DB2-BD59-A6C34878D82A}">
                    <a16:rowId xmlns:a16="http://schemas.microsoft.com/office/drawing/2014/main" val="2115568816"/>
                  </a:ext>
                </a:extLst>
              </a:tr>
            </a:tbl>
          </a:graphicData>
        </a:graphic>
      </p:graphicFrame>
      <p:sp>
        <p:nvSpPr>
          <p:cNvPr id="9" name="TextBox 8">
            <a:extLst>
              <a:ext uri="{FF2B5EF4-FFF2-40B4-BE49-F238E27FC236}">
                <a16:creationId xmlns:a16="http://schemas.microsoft.com/office/drawing/2014/main" id="{5B478B23-CFE2-48E8-A328-7FDC317612B2}"/>
              </a:ext>
            </a:extLst>
          </p:cNvPr>
          <p:cNvSpPr txBox="1"/>
          <p:nvPr/>
        </p:nvSpPr>
        <p:spPr>
          <a:xfrm>
            <a:off x="152400" y="7735796"/>
            <a:ext cx="10058400" cy="777136"/>
          </a:xfrm>
          <a:prstGeom prst="rect">
            <a:avLst/>
          </a:prstGeom>
          <a:noFill/>
        </p:spPr>
        <p:txBody>
          <a:bodyPr wrap="square">
            <a:spAutoFit/>
          </a:bodyPr>
          <a:lstStyle/>
          <a:p>
            <a:pPr marL="0" marR="0" algn="just">
              <a:lnSpc>
                <a:spcPct val="115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investments for DEP are managed by the West Virginia State Treasurer and the portfolio for our investments are considered a moderate risk.  </a:t>
            </a:r>
            <a:endParaRPr lang="en-US" sz="2000" dirty="0"/>
          </a:p>
        </p:txBody>
      </p:sp>
    </p:spTree>
    <p:extLst>
      <p:ext uri="{BB962C8B-B14F-4D97-AF65-F5344CB8AC3E}">
        <p14:creationId xmlns:p14="http://schemas.microsoft.com/office/powerpoint/2010/main" val="832381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AB60B-C658-49D2-A110-35AD4685D0D7}"/>
              </a:ext>
            </a:extLst>
          </p:cNvPr>
          <p:cNvSpPr>
            <a:spLocks noGrp="1"/>
          </p:cNvSpPr>
          <p:nvPr>
            <p:ph type="title"/>
          </p:nvPr>
        </p:nvSpPr>
        <p:spPr/>
        <p:txBody>
          <a:bodyPr>
            <a:normAutofit/>
          </a:bodyPr>
          <a:lstStyle/>
          <a:p>
            <a:pPr marL="0" marR="0">
              <a:lnSpc>
                <a:spcPct val="115000"/>
              </a:lnSpc>
              <a:spcBef>
                <a:spcPts val="0"/>
              </a:spcBef>
              <a:spcAft>
                <a:spcPts val="800"/>
              </a:spcAft>
            </a:pPr>
            <a:r>
              <a:rPr lang="en-US" dirty="0"/>
              <a:t>FEES</a:t>
            </a:r>
          </a:p>
        </p:txBody>
      </p:sp>
      <p:sp>
        <p:nvSpPr>
          <p:cNvPr id="3" name="Content Placeholder 2">
            <a:extLst>
              <a:ext uri="{FF2B5EF4-FFF2-40B4-BE49-F238E27FC236}">
                <a16:creationId xmlns:a16="http://schemas.microsoft.com/office/drawing/2014/main" id="{5C1C256A-CCAD-41A6-8590-EC7AE181C535}"/>
              </a:ext>
            </a:extLst>
          </p:cNvPr>
          <p:cNvSpPr>
            <a:spLocks noGrp="1"/>
          </p:cNvSpPr>
          <p:nvPr>
            <p:ph idx="1"/>
          </p:nvPr>
        </p:nvSpPr>
        <p:spPr/>
        <p:txBody>
          <a:bodyPr/>
          <a:lstStyle/>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DEP collects various fees from the industries it regulates to support its programs.  Traditionally, fees are based on estimated costs to run regulatory program(s) supported by the fee.     </a:t>
            </a:r>
          </a:p>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Oil and Gas Operating and Permits Fund is supported by one time permit fees ($10,000/$5,000 for a horizontal well.) Currently this fee must support the regulatory oversight of these wells </a:t>
            </a:r>
            <a:r>
              <a:rPr lang="en-US" dirty="0">
                <a:latin typeface="Calibri" panose="020F0502020204030204" pitchFamily="34" charset="0"/>
                <a:ea typeface="Calibri" panose="020F0502020204030204" pitchFamily="34" charset="0"/>
                <a:cs typeface="Times New Roman" panose="02020603050405020304" pitchFamily="18" charset="0"/>
              </a:rPr>
              <a:t>into perpetuity.</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Likewise, in the mining industry, there are federally mandated inspection frequencies. Even idle or reclaimed mines must be inspected to protect from environmental hazards.  With fee collections lower, the DEP must continue to carry out inspection activities.  </a:t>
            </a:r>
          </a:p>
          <a:p>
            <a:endParaRPr lang="en-US" dirty="0"/>
          </a:p>
        </p:txBody>
      </p:sp>
      <p:pic>
        <p:nvPicPr>
          <p:cNvPr id="4" name="Picture 3">
            <a:extLst>
              <a:ext uri="{FF2B5EF4-FFF2-40B4-BE49-F238E27FC236}">
                <a16:creationId xmlns:a16="http://schemas.microsoft.com/office/drawing/2014/main" id="{C7C8899C-6686-4B41-889C-62E9C3E10B1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228304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6F6D0-D746-4CC3-B6B7-95DF8C4B66AF}"/>
              </a:ext>
            </a:extLst>
          </p:cNvPr>
          <p:cNvSpPr>
            <a:spLocks noGrp="1"/>
          </p:cNvSpPr>
          <p:nvPr>
            <p:ph type="title"/>
          </p:nvPr>
        </p:nvSpPr>
        <p:spPr/>
        <p:txBody>
          <a:bodyPr/>
          <a:lstStyle/>
          <a:p>
            <a:r>
              <a:rPr lang="en-US" dirty="0"/>
              <a:t>DEP challenges - </a:t>
            </a:r>
            <a:r>
              <a:rPr lang="en-US" dirty="0" err="1"/>
              <a:t>oog</a:t>
            </a:r>
            <a:endParaRPr lang="en-US" dirty="0"/>
          </a:p>
        </p:txBody>
      </p:sp>
      <p:sp>
        <p:nvSpPr>
          <p:cNvPr id="3" name="Content Placeholder 2">
            <a:extLst>
              <a:ext uri="{FF2B5EF4-FFF2-40B4-BE49-F238E27FC236}">
                <a16:creationId xmlns:a16="http://schemas.microsoft.com/office/drawing/2014/main" id="{92BEFD88-6DD3-47A5-80A5-CE1DA249B5D5}"/>
              </a:ext>
            </a:extLst>
          </p:cNvPr>
          <p:cNvSpPr>
            <a:spLocks noGrp="1"/>
          </p:cNvSpPr>
          <p:nvPr>
            <p:ph idx="1"/>
          </p:nvPr>
        </p:nvSpPr>
        <p:spPr>
          <a:xfrm>
            <a:off x="609600" y="2209800"/>
            <a:ext cx="11014229" cy="6389702"/>
          </a:xfrm>
        </p:spPr>
        <p:txBody>
          <a:bodyPr>
            <a:noAutofit/>
          </a:bodyPr>
          <a:lstStyle/>
          <a:p>
            <a:pPr marL="0" marR="0">
              <a:lnSpc>
                <a:spcPct val="107000"/>
              </a:lnSpc>
              <a:spcBef>
                <a:spcPts val="0"/>
              </a:spcBef>
              <a:spcAft>
                <a:spcPts val="0"/>
              </a:spcAft>
            </a:pPr>
            <a:r>
              <a:rPr lang="en-US" sz="2100" dirty="0">
                <a:effectLst/>
                <a:latin typeface="Calibri" panose="020F0502020204030204" pitchFamily="34" charset="0"/>
                <a:ea typeface="Calibri" panose="020F0502020204030204" pitchFamily="34" charset="0"/>
                <a:cs typeface="Calibri" panose="020F0502020204030204" pitchFamily="34" charset="0"/>
              </a:rPr>
              <a:t>The West Virginia Department of Environmental Protection’s Office of Oil and Gas (OOG) provides the regulatory and reclamation oversight for the state’s prospective, active, and abandoned oil and natural gas wells.  </a:t>
            </a:r>
          </a:p>
          <a:p>
            <a:pPr marL="0" marR="0">
              <a:lnSpc>
                <a:spcPct val="107000"/>
              </a:lnSpc>
              <a:spcBef>
                <a:spcPts val="0"/>
              </a:spcBef>
              <a:spcAft>
                <a:spcPts val="0"/>
              </a:spcAft>
            </a:pPr>
            <a:endParaRPr lang="en-US" sz="2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0"/>
              </a:spcBef>
              <a:spcAft>
                <a:spcPts val="0"/>
              </a:spcAft>
            </a:pPr>
            <a:r>
              <a:rPr lang="en-US" sz="2100" dirty="0">
                <a:effectLst/>
                <a:latin typeface="Calibri" panose="020F0502020204030204" pitchFamily="34" charset="0"/>
                <a:ea typeface="Calibri" panose="020F0502020204030204" pitchFamily="34" charset="0"/>
                <a:cs typeface="Calibri" panose="020F0502020204030204" pitchFamily="34" charset="0"/>
              </a:rPr>
              <a:t>OOG’s operations are predominately funded through special revenue, largely a one-time permit application fee for well work.  Decreases in industry permitting activity in FY 2019 and more dramatically in FY 2020, led to revenue shortfalls of approximately $250K and $800K respectively in those fiscal years.  Consequently, while OOG undertook other measures to reduce expenditures and explore additional funding, we were faced with the need to decrease staff.  The staff reduction process led to a departure of 14 OOG staff members and the reallocation of funding for a position to another division in DEP.  Fortunately, due to continued expenditure decreases and a slight revenue increase, revenues exceeded expenditures in FY 2021 by approximately $150K.</a:t>
            </a:r>
          </a:p>
          <a:p>
            <a:pPr marL="0" marR="0" algn="just">
              <a:spcBef>
                <a:spcPts val="0"/>
              </a:spcBef>
              <a:spcAft>
                <a:spcPts val="0"/>
              </a:spcAft>
            </a:pPr>
            <a:endParaRPr lang="en-US" sz="2100" dirty="0">
              <a:effectLst/>
              <a:latin typeface="Calibri" panose="020F0502020204030204" pitchFamily="34" charset="0"/>
              <a:ea typeface="Calibri" panose="020F0502020204030204" pitchFamily="34" charset="0"/>
              <a:cs typeface="Calibri" panose="020F0502020204030204" pitchFamily="34" charset="0"/>
            </a:endParaRPr>
          </a:p>
          <a:p>
            <a:pPr marL="0" marR="0" algn="just">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It is recognized that this lower staffing level is not ideal for ensuring a desired level of performance.  Consequently, OOG will be seeking a reliable and sustainable funding source for staff hiring to assist in serving our customers and meeting mandates for protecting the environment.  OOG will be working with all stakeholders to develop a plan to obtain the funding necessary to maintain a viable and solvent oil and gas environmental regulatory program.</a:t>
            </a:r>
          </a:p>
          <a:p>
            <a:pPr marL="0" marR="0" algn="just">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457200"/>
            <a:endParaRPr lang="en-US" sz="2800" dirty="0"/>
          </a:p>
        </p:txBody>
      </p:sp>
      <p:pic>
        <p:nvPicPr>
          <p:cNvPr id="5" name="Picture 4">
            <a:extLst>
              <a:ext uri="{FF2B5EF4-FFF2-40B4-BE49-F238E27FC236}">
                <a16:creationId xmlns:a16="http://schemas.microsoft.com/office/drawing/2014/main" id="{1185CB90-D823-4701-8FBF-A5E3CD67A1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029" y="7812101"/>
            <a:ext cx="1066800" cy="1066800"/>
          </a:xfrm>
          <a:prstGeom prst="rect">
            <a:avLst/>
          </a:prstGeom>
        </p:spPr>
      </p:pic>
    </p:spTree>
    <p:extLst>
      <p:ext uri="{BB962C8B-B14F-4D97-AF65-F5344CB8AC3E}">
        <p14:creationId xmlns:p14="http://schemas.microsoft.com/office/powerpoint/2010/main" val="1162110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11AA5A-C0EF-4A09-BD1A-2BB560AE0C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15600" y="7538798"/>
            <a:ext cx="1066800" cy="1066800"/>
          </a:xfrm>
          <a:prstGeom prst="rect">
            <a:avLst/>
          </a:prstGeom>
        </p:spPr>
      </p:pic>
      <p:sp>
        <p:nvSpPr>
          <p:cNvPr id="2" name="Title 1">
            <a:extLst>
              <a:ext uri="{FF2B5EF4-FFF2-40B4-BE49-F238E27FC236}">
                <a16:creationId xmlns:a16="http://schemas.microsoft.com/office/drawing/2014/main" id="{4D36A0E8-24CC-4CF2-B6BC-B5C199231CD7}"/>
              </a:ext>
            </a:extLst>
          </p:cNvPr>
          <p:cNvSpPr>
            <a:spLocks noGrp="1"/>
          </p:cNvSpPr>
          <p:nvPr>
            <p:ph type="title"/>
          </p:nvPr>
        </p:nvSpPr>
        <p:spPr/>
        <p:txBody>
          <a:bodyPr/>
          <a:lstStyle/>
          <a:p>
            <a:r>
              <a:rPr lang="en-US" dirty="0"/>
              <a:t>DEP challenges - DMR</a:t>
            </a:r>
          </a:p>
        </p:txBody>
      </p:sp>
      <p:sp>
        <p:nvSpPr>
          <p:cNvPr id="10" name="TextBox 9">
            <a:extLst>
              <a:ext uri="{FF2B5EF4-FFF2-40B4-BE49-F238E27FC236}">
                <a16:creationId xmlns:a16="http://schemas.microsoft.com/office/drawing/2014/main" id="{028021C6-556C-47B9-9EA9-22630B95E4AE}"/>
              </a:ext>
            </a:extLst>
          </p:cNvPr>
          <p:cNvSpPr txBox="1"/>
          <p:nvPr/>
        </p:nvSpPr>
        <p:spPr>
          <a:xfrm>
            <a:off x="762001" y="2597290"/>
            <a:ext cx="10820400" cy="5192704"/>
          </a:xfrm>
          <a:prstGeom prst="rect">
            <a:avLst/>
          </a:prstGeom>
          <a:noFill/>
        </p:spPr>
        <p:txBody>
          <a:bodyPr wrap="square" rtlCol="0">
            <a:spAutoFit/>
          </a:bodyPr>
          <a:lstStyle/>
          <a:p>
            <a:pPr marL="0" marR="0" algn="just">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	The average coal tonnage fees (2 cents per clean ton mined) deposited into DMR’s Operations Fund for the past two years was approximately $1,398,935, a 25.6% decrease from fiscal year 2019. The amount of coal mined in tons is forecast to increase slightly in the next two years to approximately 80 million tons annually, then gradually decline to 73 million tons by 2025. Other coal mining related funds are experiencing similar decreases. Those funds consist of Fund 3301 Operator Permit Fees (WV SMCRA permit fees) and Fund 3490 Mountain Top Removal Fund (Explosive Material Fees). </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11" name="Table 10">
            <a:extLst>
              <a:ext uri="{FF2B5EF4-FFF2-40B4-BE49-F238E27FC236}">
                <a16:creationId xmlns:a16="http://schemas.microsoft.com/office/drawing/2014/main" id="{7BB96BF2-B40C-43C1-8D6D-ACD525799443}"/>
              </a:ext>
            </a:extLst>
          </p:cNvPr>
          <p:cNvGraphicFramePr>
            <a:graphicFrameLocks noGrp="1"/>
          </p:cNvGraphicFramePr>
          <p:nvPr>
            <p:extLst>
              <p:ext uri="{D42A27DB-BD31-4B8C-83A1-F6EECF244321}">
                <p14:modId xmlns:p14="http://schemas.microsoft.com/office/powerpoint/2010/main" val="1573730060"/>
              </p:ext>
            </p:extLst>
          </p:nvPr>
        </p:nvGraphicFramePr>
        <p:xfrm>
          <a:off x="5638800" y="6021714"/>
          <a:ext cx="4374536" cy="2176082"/>
        </p:xfrm>
        <a:graphic>
          <a:graphicData uri="http://schemas.openxmlformats.org/drawingml/2006/table">
            <a:tbl>
              <a:tblPr firstRow="1" bandRow="1">
                <a:tableStyleId>{5C22544A-7EE6-4342-B048-85BDC9FD1C3A}</a:tableStyleId>
              </a:tblPr>
              <a:tblGrid>
                <a:gridCol w="2454008">
                  <a:extLst>
                    <a:ext uri="{9D8B030D-6E8A-4147-A177-3AD203B41FA5}">
                      <a16:colId xmlns:a16="http://schemas.microsoft.com/office/drawing/2014/main" val="1692046731"/>
                    </a:ext>
                  </a:extLst>
                </a:gridCol>
                <a:gridCol w="1920528">
                  <a:extLst>
                    <a:ext uri="{9D8B030D-6E8A-4147-A177-3AD203B41FA5}">
                      <a16:colId xmlns:a16="http://schemas.microsoft.com/office/drawing/2014/main" val="2391291505"/>
                    </a:ext>
                  </a:extLst>
                </a:gridCol>
              </a:tblGrid>
              <a:tr h="619351">
                <a:tc>
                  <a:txBody>
                    <a:bodyPr/>
                    <a:lstStyle/>
                    <a:p>
                      <a:pPr marL="0" marR="0" algn="ctr">
                        <a:lnSpc>
                          <a:spcPct val="115000"/>
                        </a:lnSpc>
                        <a:spcBef>
                          <a:spcPts val="0"/>
                        </a:spcBef>
                        <a:spcAft>
                          <a:spcPts val="800"/>
                        </a:spcAft>
                      </a:pPr>
                      <a:r>
                        <a:rPr lang="en-US" sz="1800" dirty="0">
                          <a:effectLst/>
                        </a:rPr>
                        <a:t>MINE STATUS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15000"/>
                        </a:lnSpc>
                        <a:spcBef>
                          <a:spcPts val="0"/>
                        </a:spcBef>
                        <a:spcAft>
                          <a:spcPts val="800"/>
                        </a:spcAft>
                      </a:pPr>
                      <a:r>
                        <a:rPr lang="en-US" sz="1800" dirty="0">
                          <a:effectLst/>
                        </a:rPr>
                        <a:t>STATUTORY INSPECTION FREQUENCY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50100472"/>
                  </a:ext>
                </a:extLst>
              </a:tr>
              <a:tr h="362361">
                <a:tc>
                  <a:txBody>
                    <a:bodyPr/>
                    <a:lstStyle/>
                    <a:p>
                      <a:pPr marL="0" marR="0" algn="l">
                        <a:lnSpc>
                          <a:spcPct val="115000"/>
                        </a:lnSpc>
                        <a:spcBef>
                          <a:spcPts val="0"/>
                        </a:spcBef>
                        <a:spcAft>
                          <a:spcPts val="800"/>
                        </a:spcAft>
                      </a:pPr>
                      <a:r>
                        <a:rPr lang="en-US" sz="1800" dirty="0">
                          <a:effectLst/>
                        </a:rPr>
                        <a:t>Active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Every 30 days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21344108"/>
                  </a:ext>
                </a:extLst>
              </a:tr>
              <a:tr h="362361">
                <a:tc>
                  <a:txBody>
                    <a:bodyPr/>
                    <a:lstStyle/>
                    <a:p>
                      <a:pPr marL="0" marR="0" algn="l">
                        <a:lnSpc>
                          <a:spcPct val="115000"/>
                        </a:lnSpc>
                        <a:spcBef>
                          <a:spcPts val="0"/>
                        </a:spcBef>
                        <a:spcAft>
                          <a:spcPts val="800"/>
                        </a:spcAft>
                      </a:pPr>
                      <a:r>
                        <a:rPr lang="en-US" sz="1800" dirty="0">
                          <a:effectLst/>
                        </a:rPr>
                        <a:t>Inactive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Quarterly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82025897"/>
                  </a:ext>
                </a:extLst>
              </a:tr>
              <a:tr h="362361">
                <a:tc>
                  <a:txBody>
                    <a:bodyPr/>
                    <a:lstStyle/>
                    <a:p>
                      <a:pPr marL="0" marR="0" algn="l">
                        <a:lnSpc>
                          <a:spcPct val="115000"/>
                        </a:lnSpc>
                        <a:spcBef>
                          <a:spcPts val="0"/>
                        </a:spcBef>
                        <a:spcAft>
                          <a:spcPts val="800"/>
                        </a:spcAft>
                      </a:pPr>
                      <a:r>
                        <a:rPr lang="en-US" sz="1800" dirty="0">
                          <a:effectLst/>
                        </a:rPr>
                        <a:t>Abandoned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r">
                        <a:lnSpc>
                          <a:spcPct val="115000"/>
                        </a:lnSpc>
                        <a:spcBef>
                          <a:spcPts val="0"/>
                        </a:spcBef>
                        <a:spcAft>
                          <a:spcPts val="800"/>
                        </a:spcAft>
                      </a:pPr>
                      <a:r>
                        <a:rPr lang="en-US" sz="1800" dirty="0">
                          <a:effectLst/>
                        </a:rPr>
                        <a:t>Annually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681227989"/>
                  </a:ext>
                </a:extLst>
              </a:tr>
            </a:tbl>
          </a:graphicData>
        </a:graphic>
      </p:graphicFrame>
    </p:spTree>
    <p:extLst>
      <p:ext uri="{BB962C8B-B14F-4D97-AF65-F5344CB8AC3E}">
        <p14:creationId xmlns:p14="http://schemas.microsoft.com/office/powerpoint/2010/main" val="3529153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382D3F9-377D-4762-B574-F0948546E268}"/>
              </a:ext>
            </a:extLst>
          </p:cNvPr>
          <p:cNvSpPr txBox="1"/>
          <p:nvPr/>
        </p:nvSpPr>
        <p:spPr>
          <a:xfrm>
            <a:off x="533400" y="685800"/>
            <a:ext cx="11049000" cy="2800767"/>
          </a:xfrm>
          <a:prstGeom prst="rect">
            <a:avLst/>
          </a:prstGeom>
          <a:noFill/>
        </p:spPr>
        <p:txBody>
          <a:bodyPr wrap="square" rtlCol="0">
            <a:spAutoFit/>
          </a:bodyPr>
          <a:lstStyle/>
          <a:p>
            <a:r>
              <a:rPr lang="en-US" sz="2200" dirty="0">
                <a:latin typeface="Calibri" panose="020F0502020204030204" pitchFamily="34" charset="0"/>
                <a:ea typeface="Calibri" panose="020F0502020204030204" pitchFamily="34" charset="0"/>
                <a:cs typeface="Times New Roman" panose="02020603050405020304" pitchFamily="18" charset="0"/>
              </a:rPr>
              <a:t>DMR:</a:t>
            </a:r>
            <a:endParaRPr lang="en-US" sz="22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Calibri" panose="020F0502020204030204" pitchFamily="34" charset="0"/>
                <a:ea typeface="Calibri" panose="020F0502020204030204" pitchFamily="34" charset="0"/>
                <a:cs typeface="Times New Roman" panose="02020603050405020304" pitchFamily="18" charset="0"/>
              </a:rPr>
              <a:t>The agency is directed by WV Code and applicable federal laws to regulate the environmental effects of the mining industry through continued inspection and enforcement activities.  </a:t>
            </a:r>
          </a:p>
          <a:p>
            <a:endParaRPr lang="en-US" sz="2200" dirty="0">
              <a:latin typeface="Calibri" panose="020F0502020204030204" pitchFamily="34" charset="0"/>
              <a:ea typeface="Calibri" panose="020F0502020204030204" pitchFamily="34" charset="0"/>
              <a:cs typeface="Times New Roman" panose="02020603050405020304" pitchFamily="18" charset="0"/>
            </a:endParaRPr>
          </a:p>
          <a:p>
            <a:r>
              <a:rPr lang="en-US" sz="2200" dirty="0">
                <a:effectLst/>
                <a:latin typeface="Calibri" panose="020F0502020204030204" pitchFamily="34" charset="0"/>
                <a:ea typeface="Calibri" panose="020F0502020204030204" pitchFamily="34" charset="0"/>
                <a:cs typeface="Times New Roman" panose="02020603050405020304" pitchFamily="18" charset="0"/>
              </a:rPr>
              <a:t>West Virginia receives a federal grant through the Department of the Interior for these regulatory purposes, which requires a 50/50 state match.  Although the program size has been adjusted in relation to market and regulatory conditions, future funding issues are expected to continue as revenues are anticipated to decline.</a:t>
            </a:r>
          </a:p>
        </p:txBody>
      </p:sp>
      <p:graphicFrame>
        <p:nvGraphicFramePr>
          <p:cNvPr id="5" name="Chart 4">
            <a:extLst>
              <a:ext uri="{FF2B5EF4-FFF2-40B4-BE49-F238E27FC236}">
                <a16:creationId xmlns:a16="http://schemas.microsoft.com/office/drawing/2014/main" id="{46EED63F-5822-41E2-B53F-E18BDBA46F42}"/>
              </a:ext>
            </a:extLst>
          </p:cNvPr>
          <p:cNvGraphicFramePr/>
          <p:nvPr>
            <p:extLst>
              <p:ext uri="{D42A27DB-BD31-4B8C-83A1-F6EECF244321}">
                <p14:modId xmlns:p14="http://schemas.microsoft.com/office/powerpoint/2010/main" val="2828158249"/>
              </p:ext>
            </p:extLst>
          </p:nvPr>
        </p:nvGraphicFramePr>
        <p:xfrm>
          <a:off x="609600" y="3733800"/>
          <a:ext cx="10820400" cy="42672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a:extLst>
              <a:ext uri="{FF2B5EF4-FFF2-40B4-BE49-F238E27FC236}">
                <a16:creationId xmlns:a16="http://schemas.microsoft.com/office/drawing/2014/main" id="{ACC9DEF1-FEA7-49E0-B4E1-30C3F575FB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0840" y="7714833"/>
            <a:ext cx="1066800" cy="1066800"/>
          </a:xfrm>
          <a:prstGeom prst="rect">
            <a:avLst/>
          </a:prstGeom>
        </p:spPr>
      </p:pic>
    </p:spTree>
    <p:extLst>
      <p:ext uri="{BB962C8B-B14F-4D97-AF65-F5344CB8AC3E}">
        <p14:creationId xmlns:p14="http://schemas.microsoft.com/office/powerpoint/2010/main" val="60240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A2F6A-1275-46C0-AC4E-5D847233EA19}"/>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purpose</a:t>
            </a:r>
          </a:p>
        </p:txBody>
      </p:sp>
      <p:pic>
        <p:nvPicPr>
          <p:cNvPr id="5" name="Picture 4">
            <a:extLst>
              <a:ext uri="{FF2B5EF4-FFF2-40B4-BE49-F238E27FC236}">
                <a16:creationId xmlns:a16="http://schemas.microsoft.com/office/drawing/2014/main" id="{99F64411-D6CA-4F72-BCD6-AD4122DD96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171" y="2537967"/>
            <a:ext cx="4994429" cy="4994429"/>
          </a:xfrm>
          <a:prstGeom prst="rect">
            <a:avLst/>
          </a:prstGeom>
          <a:noFill/>
        </p:spPr>
      </p:pic>
      <p:sp>
        <p:nvSpPr>
          <p:cNvPr id="6" name="Content Placeholder 5">
            <a:extLst>
              <a:ext uri="{FF2B5EF4-FFF2-40B4-BE49-F238E27FC236}">
                <a16:creationId xmlns:a16="http://schemas.microsoft.com/office/drawing/2014/main" id="{9CF1A52E-E332-4A2E-96B3-1EA9E4D145C3}"/>
              </a:ext>
            </a:extLst>
          </p:cNvPr>
          <p:cNvSpPr>
            <a:spLocks noGrp="1"/>
          </p:cNvSpPr>
          <p:nvPr>
            <p:ph sz="half" idx="2"/>
          </p:nvPr>
        </p:nvSpPr>
        <p:spPr>
          <a:xfrm>
            <a:off x="6197600" y="2292095"/>
            <a:ext cx="5384800" cy="5876544"/>
          </a:xfrm>
          <a:prstGeom prst="rect">
            <a:avLst/>
          </a:prstGeom>
        </p:spPr>
        <p:txBody>
          <a:bodyPr>
            <a:normAutofit/>
          </a:bodyPr>
          <a:lstStyle/>
          <a:p>
            <a:pPr>
              <a:lnSpc>
                <a:spcPct val="90000"/>
              </a:lnSpc>
            </a:pPr>
            <a:r>
              <a:rPr lang="en-US" sz="2400" dirty="0"/>
              <a:t>W. Va. Code § 22-1-1 (a)(1) – Restoring and Protecting the environment is fundamental to the health and welfare of individual citizens, and our government has a duty to provide and maintain a healthful environment for our citizens.</a:t>
            </a:r>
          </a:p>
          <a:p>
            <a:pPr>
              <a:lnSpc>
                <a:spcPct val="90000"/>
              </a:lnSpc>
            </a:pPr>
            <a:r>
              <a:rPr lang="en-US" sz="2400" dirty="0"/>
              <a:t>W. Va. Code § 22-1-1 (b)(4) - …to improve the quality of the environment…consistent with the benefits to be derived from strong agricultural, manufacturing, tourism and energy-producing industries…</a:t>
            </a:r>
          </a:p>
          <a:p>
            <a:pPr>
              <a:lnSpc>
                <a:spcPct val="90000"/>
              </a:lnSpc>
            </a:pPr>
            <a:endParaRPr lang="en-US" sz="2400" dirty="0"/>
          </a:p>
        </p:txBody>
      </p:sp>
    </p:spTree>
    <p:extLst>
      <p:ext uri="{BB962C8B-B14F-4D97-AF65-F5344CB8AC3E}">
        <p14:creationId xmlns:p14="http://schemas.microsoft.com/office/powerpoint/2010/main" val="2894046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C0C8DB18-06F3-4F09-85C5-242B7C44CFD4}"/>
              </a:ext>
            </a:extLst>
          </p:cNvPr>
          <p:cNvSpPr>
            <a:spLocks noGrp="1"/>
          </p:cNvSpPr>
          <p:nvPr>
            <p:ph type="title"/>
          </p:nvPr>
        </p:nvSpPr>
        <p:spPr/>
        <p:txBody>
          <a:bodyPr/>
          <a:lstStyle/>
          <a:p>
            <a:r>
              <a:rPr lang="en-US" dirty="0"/>
              <a:t>BUDGET</a:t>
            </a:r>
          </a:p>
        </p:txBody>
      </p:sp>
      <p:sp>
        <p:nvSpPr>
          <p:cNvPr id="12" name="Rectangle 11">
            <a:extLst>
              <a:ext uri="{FF2B5EF4-FFF2-40B4-BE49-F238E27FC236}">
                <a16:creationId xmlns:a16="http://schemas.microsoft.com/office/drawing/2014/main" id="{0BCCBEC7-3D97-4F56-A232-61D0CBFE6A2F}"/>
              </a:ext>
            </a:extLst>
          </p:cNvPr>
          <p:cNvSpPr>
            <a:spLocks noChangeArrowheads="1"/>
          </p:cNvSpPr>
          <p:nvPr/>
        </p:nvSpPr>
        <p:spPr bwMode="auto">
          <a:xfrm>
            <a:off x="457199" y="2248628"/>
            <a:ext cx="1101422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228600" algn="l"/>
                <a:tab pos="457200" algn="l"/>
                <a:tab pos="914400" algn="l"/>
                <a:tab pos="1371600" algn="l"/>
                <a:tab pos="1828800" algn="l"/>
                <a:tab pos="2286000" algn="l"/>
                <a:tab pos="2743200" algn="l"/>
                <a:tab pos="3200400" algn="l"/>
                <a:tab pos="3663950" algn="l"/>
                <a:tab pos="4114800" algn="l"/>
                <a:tab pos="4572000" algn="l"/>
                <a:tab pos="5029200" algn="l"/>
                <a:tab pos="54864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budget of the DEP is predominantly Federal and Special Revenue, with approximately 1.19% ($6.5 Million) of funds appropriated from General Revenue.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F69D274C-D54C-4001-9753-F06F3B40D6CE}"/>
              </a:ext>
            </a:extLst>
          </p:cNvPr>
          <p:cNvSpPr>
            <a:spLocks noChangeArrowheads="1"/>
          </p:cNvSpPr>
          <p:nvPr/>
        </p:nvSpPr>
        <p:spPr bwMode="auto">
          <a:xfrm>
            <a:off x="588885" y="5069904"/>
            <a:ext cx="11014229"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4" name="TextBox 13">
            <a:extLst>
              <a:ext uri="{FF2B5EF4-FFF2-40B4-BE49-F238E27FC236}">
                <a16:creationId xmlns:a16="http://schemas.microsoft.com/office/drawing/2014/main" id="{26462009-95C0-411A-8128-79509C2CD216}"/>
              </a:ext>
            </a:extLst>
          </p:cNvPr>
          <p:cNvSpPr txBox="1"/>
          <p:nvPr/>
        </p:nvSpPr>
        <p:spPr>
          <a:xfrm>
            <a:off x="772356" y="6317872"/>
            <a:ext cx="10383914" cy="1477328"/>
          </a:xfrm>
          <a:prstGeom prst="rect">
            <a:avLst/>
          </a:prstGeom>
          <a:noFill/>
        </p:spPr>
        <p:txBody>
          <a:bodyPr wrap="square" rtlCol="0">
            <a:spAutoFit/>
          </a:bodyPr>
          <a:lstStyle/>
          <a:p>
            <a:pPr algn="ctr"/>
            <a:r>
              <a:rPr lang="en-US" b="1" dirty="0"/>
              <a:t>Total budgets:</a:t>
            </a:r>
          </a:p>
          <a:p>
            <a:pPr algn="ctr"/>
            <a:endParaRPr lang="en-US" b="1" dirty="0"/>
          </a:p>
          <a:p>
            <a:pPr algn="ctr"/>
            <a:r>
              <a:rPr lang="en-US" b="1" dirty="0"/>
              <a:t>FY2021 $546,338,596</a:t>
            </a:r>
          </a:p>
          <a:p>
            <a:pPr algn="ctr"/>
            <a:r>
              <a:rPr lang="en-US" b="1" dirty="0"/>
              <a:t>FY2022 $544,593,642</a:t>
            </a:r>
          </a:p>
          <a:p>
            <a:pPr algn="ctr"/>
            <a:r>
              <a:rPr lang="en-US" b="1" dirty="0"/>
              <a:t>FY2023 $548,957,225*</a:t>
            </a:r>
            <a:endParaRPr lang="en-US" dirty="0"/>
          </a:p>
        </p:txBody>
      </p:sp>
      <p:pic>
        <p:nvPicPr>
          <p:cNvPr id="19" name="Picture 18">
            <a:extLst>
              <a:ext uri="{FF2B5EF4-FFF2-40B4-BE49-F238E27FC236}">
                <a16:creationId xmlns:a16="http://schemas.microsoft.com/office/drawing/2014/main" id="{2ED36CB7-21FF-490E-8BFE-71FB8875D2B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15600" y="7538798"/>
            <a:ext cx="1066800" cy="1066800"/>
          </a:xfrm>
          <a:prstGeom prst="rect">
            <a:avLst/>
          </a:prstGeom>
        </p:spPr>
      </p:pic>
      <p:sp>
        <p:nvSpPr>
          <p:cNvPr id="15" name="TextBox 14">
            <a:extLst>
              <a:ext uri="{FF2B5EF4-FFF2-40B4-BE49-F238E27FC236}">
                <a16:creationId xmlns:a16="http://schemas.microsoft.com/office/drawing/2014/main" id="{8DC85A72-5256-4D2E-B87C-C975DE3EB647}"/>
              </a:ext>
            </a:extLst>
          </p:cNvPr>
          <p:cNvSpPr txBox="1"/>
          <p:nvPr/>
        </p:nvSpPr>
        <p:spPr>
          <a:xfrm>
            <a:off x="609600" y="7856787"/>
            <a:ext cx="10810043" cy="865173"/>
          </a:xfrm>
          <a:prstGeom prst="rect">
            <a:avLst/>
          </a:prstGeom>
          <a:noFill/>
        </p:spPr>
        <p:txBody>
          <a:bodyPr wrap="square">
            <a:spAutoFit/>
          </a:bodyPr>
          <a:lstStyle/>
          <a:p>
            <a:pPr marL="0" indent="0">
              <a:lnSpc>
                <a:spcPct val="107000"/>
              </a:lnSpc>
              <a:spcBef>
                <a:spcPts val="0"/>
              </a:spcBef>
              <a:buNone/>
            </a:pPr>
            <a:r>
              <a:rPr lang="en-US" sz="2400" b="1" kern="0"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t>Improvements</a:t>
            </a:r>
          </a:p>
          <a:p>
            <a:pPr marL="0" marR="0" indent="0">
              <a:lnSpc>
                <a:spcPct val="107000"/>
              </a:lnSpc>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No improvements have been granted in the past two fiscal years for the agency.</a:t>
            </a:r>
            <a:endParaRPr lang="en-US" sz="2400" b="1" kern="0" dirty="0">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E5B896CE-FB05-441B-9023-5643A9D9484C}"/>
              </a:ext>
            </a:extLst>
          </p:cNvPr>
          <p:cNvPicPr>
            <a:picLocks noChangeAspect="1"/>
          </p:cNvPicPr>
          <p:nvPr/>
        </p:nvPicPr>
        <p:blipFill>
          <a:blip r:embed="rId3"/>
          <a:stretch>
            <a:fillRect/>
          </a:stretch>
        </p:blipFill>
        <p:spPr>
          <a:xfrm>
            <a:off x="1563363" y="3166567"/>
            <a:ext cx="9023843" cy="3002841"/>
          </a:xfrm>
          <a:prstGeom prst="rect">
            <a:avLst/>
          </a:prstGeom>
        </p:spPr>
      </p:pic>
    </p:spTree>
    <p:extLst>
      <p:ext uri="{BB962C8B-B14F-4D97-AF65-F5344CB8AC3E}">
        <p14:creationId xmlns:p14="http://schemas.microsoft.com/office/powerpoint/2010/main" val="3999115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A4F69E73-4FE6-4AC7-BC7C-C01213DC8F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9504" y="7696200"/>
            <a:ext cx="1066800" cy="1066800"/>
          </a:xfrm>
          <a:prstGeom prst="rect">
            <a:avLst/>
          </a:prstGeom>
        </p:spPr>
      </p:pic>
      <p:graphicFrame>
        <p:nvGraphicFramePr>
          <p:cNvPr id="4" name="Chart 3">
            <a:extLst>
              <a:ext uri="{FF2B5EF4-FFF2-40B4-BE49-F238E27FC236}">
                <a16:creationId xmlns:a16="http://schemas.microsoft.com/office/drawing/2014/main" id="{F90AC2D1-A703-4DB7-A08E-F8070D5BA56E}"/>
              </a:ext>
            </a:extLst>
          </p:cNvPr>
          <p:cNvGraphicFramePr>
            <a:graphicFrameLocks/>
          </p:cNvGraphicFramePr>
          <p:nvPr>
            <p:extLst>
              <p:ext uri="{D42A27DB-BD31-4B8C-83A1-F6EECF244321}">
                <p14:modId xmlns:p14="http://schemas.microsoft.com/office/powerpoint/2010/main" val="1805233322"/>
              </p:ext>
            </p:extLst>
          </p:nvPr>
        </p:nvGraphicFramePr>
        <p:xfrm>
          <a:off x="990600" y="1143000"/>
          <a:ext cx="10363200" cy="6477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Table 1">
            <a:extLst>
              <a:ext uri="{FF2B5EF4-FFF2-40B4-BE49-F238E27FC236}">
                <a16:creationId xmlns:a16="http://schemas.microsoft.com/office/drawing/2014/main" id="{C6DB0DF5-2EF9-47BF-B472-8CBDE30FD839}"/>
              </a:ext>
            </a:extLst>
          </p:cNvPr>
          <p:cNvGraphicFramePr>
            <a:graphicFrameLocks noGrp="1"/>
          </p:cNvGraphicFramePr>
          <p:nvPr>
            <p:extLst>
              <p:ext uri="{D42A27DB-BD31-4B8C-83A1-F6EECF244321}">
                <p14:modId xmlns:p14="http://schemas.microsoft.com/office/powerpoint/2010/main" val="1602099330"/>
              </p:ext>
            </p:extLst>
          </p:nvPr>
        </p:nvGraphicFramePr>
        <p:xfrm>
          <a:off x="1371600" y="8001000"/>
          <a:ext cx="8915400" cy="497205"/>
        </p:xfrm>
        <a:graphic>
          <a:graphicData uri="http://schemas.openxmlformats.org/drawingml/2006/table">
            <a:tbl>
              <a:tblPr>
                <a:tableStyleId>{5C22544A-7EE6-4342-B048-85BDC9FD1C3A}</a:tableStyleId>
              </a:tblPr>
              <a:tblGrid>
                <a:gridCol w="8915400">
                  <a:extLst>
                    <a:ext uri="{9D8B030D-6E8A-4147-A177-3AD203B41FA5}">
                      <a16:colId xmlns:a16="http://schemas.microsoft.com/office/drawing/2014/main" val="1165857708"/>
                    </a:ext>
                  </a:extLst>
                </a:gridCol>
              </a:tblGrid>
              <a:tr h="381000">
                <a:tc>
                  <a:txBody>
                    <a:bodyPr/>
                    <a:lstStyle/>
                    <a:p>
                      <a:pPr algn="ctr" fontAlgn="t"/>
                      <a:r>
                        <a:rPr lang="en-US" sz="1600" u="none" strike="noStrike" dirty="0">
                          <a:effectLst/>
                        </a:rPr>
                        <a:t>FY 2023 Budget Includes 5% increase in Personal Services pending passage in the 2022 Legislative Session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70027599"/>
                  </a:ext>
                </a:extLst>
              </a:tr>
            </a:tbl>
          </a:graphicData>
        </a:graphic>
      </p:graphicFrame>
    </p:spTree>
    <p:extLst>
      <p:ext uri="{BB962C8B-B14F-4D97-AF65-F5344CB8AC3E}">
        <p14:creationId xmlns:p14="http://schemas.microsoft.com/office/powerpoint/2010/main" val="3249688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B147F-06C4-4A81-9AAB-B4B17B3BE797}"/>
              </a:ext>
            </a:extLst>
          </p:cNvPr>
          <p:cNvSpPr>
            <a:spLocks noGrp="1"/>
          </p:cNvSpPr>
          <p:nvPr>
            <p:ph type="title"/>
          </p:nvPr>
        </p:nvSpPr>
        <p:spPr/>
        <p:txBody>
          <a:bodyPr/>
          <a:lstStyle/>
          <a:p>
            <a:r>
              <a:rPr lang="en-US" dirty="0"/>
              <a:t>EXPENDITURES</a:t>
            </a:r>
          </a:p>
        </p:txBody>
      </p:sp>
      <p:sp>
        <p:nvSpPr>
          <p:cNvPr id="3" name="Content Placeholder 2">
            <a:extLst>
              <a:ext uri="{FF2B5EF4-FFF2-40B4-BE49-F238E27FC236}">
                <a16:creationId xmlns:a16="http://schemas.microsoft.com/office/drawing/2014/main" id="{01BAACE0-280F-4D3D-81EF-5BCC2C3F9F21}"/>
              </a:ext>
            </a:extLst>
          </p:cNvPr>
          <p:cNvSpPr>
            <a:spLocks noGrp="1"/>
          </p:cNvSpPr>
          <p:nvPr>
            <p:ph idx="1"/>
          </p:nvPr>
        </p:nvSpPr>
        <p:spPr>
          <a:xfrm>
            <a:off x="419100" y="2157413"/>
            <a:ext cx="11353800" cy="2414587"/>
          </a:xfrm>
        </p:spPr>
        <p:txBody>
          <a:bodyPr>
            <a:normAutofit fontScale="92500" lnSpcReduction="20000"/>
          </a:bodyPr>
          <a:lstStyle/>
          <a:p>
            <a:pPr marL="0" marR="0" indent="0" algn="just">
              <a:lnSpc>
                <a:spcPct val="115000"/>
              </a:lnSpc>
              <a:spcBef>
                <a:spcPts val="0"/>
              </a:spcBef>
              <a:spcAft>
                <a:spcPts val="80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The Chart below shows the DEP’s expenditures from 2017 to date.  Increases in expenditures have occurred as the Legislature has added new programs to DEP’s responsibilities, including the Aboveground Storage Tank Act in 2014.</a:t>
            </a:r>
          </a:p>
          <a:p>
            <a:pPr marL="0" marR="0" indent="0" algn="just">
              <a:lnSpc>
                <a:spcPct val="107000"/>
              </a:lnSpc>
              <a:spcBef>
                <a:spcPts val="0"/>
              </a:spcBef>
              <a:spcAft>
                <a:spcPts val="80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The DEP also spends more when federal grants are higher.  As noted below, awarding grants and performing reclamation remain the bulk of expenditures of the DEP.  These activities inject over $100 million into the economy of West Virginia each year, with much of it being federal dollars.  With the exemption of the DEP’s construction and reclamation contracts from review of the State Purchasing Division, reclamation activity has become more efficient, resulting in the issuance of more reclamation contracts this fiscal year, especially in the Special Reclamation and Abandoned Mine Lands Programs. </a:t>
            </a:r>
          </a:p>
          <a:p>
            <a:endParaRPr lang="en-US" dirty="0"/>
          </a:p>
        </p:txBody>
      </p:sp>
      <p:pic>
        <p:nvPicPr>
          <p:cNvPr id="5" name="Picture 4">
            <a:extLst>
              <a:ext uri="{FF2B5EF4-FFF2-40B4-BE49-F238E27FC236}">
                <a16:creationId xmlns:a16="http://schemas.microsoft.com/office/drawing/2014/main" id="{3A87FE9E-D11B-4B08-8A79-7078F26B68A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7043" y="704049"/>
            <a:ext cx="1066800" cy="1066800"/>
          </a:xfrm>
          <a:prstGeom prst="rect">
            <a:avLst/>
          </a:prstGeom>
        </p:spPr>
      </p:pic>
      <p:graphicFrame>
        <p:nvGraphicFramePr>
          <p:cNvPr id="8" name="Chart 7">
            <a:extLst>
              <a:ext uri="{FF2B5EF4-FFF2-40B4-BE49-F238E27FC236}">
                <a16:creationId xmlns:a16="http://schemas.microsoft.com/office/drawing/2014/main" id="{6D020D70-CE63-4F79-91B9-829BA3807EBB}"/>
              </a:ext>
            </a:extLst>
          </p:cNvPr>
          <p:cNvGraphicFramePr/>
          <p:nvPr>
            <p:extLst>
              <p:ext uri="{D42A27DB-BD31-4B8C-83A1-F6EECF244321}">
                <p14:modId xmlns:p14="http://schemas.microsoft.com/office/powerpoint/2010/main" val="1188316987"/>
              </p:ext>
            </p:extLst>
          </p:nvPr>
        </p:nvGraphicFramePr>
        <p:xfrm>
          <a:off x="2133600" y="4267200"/>
          <a:ext cx="84201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90369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A68F8-D8B4-4B5B-A063-87E343737F90}"/>
              </a:ext>
            </a:extLst>
          </p:cNvPr>
          <p:cNvSpPr>
            <a:spLocks noGrp="1"/>
          </p:cNvSpPr>
          <p:nvPr>
            <p:ph type="title"/>
          </p:nvPr>
        </p:nvSpPr>
        <p:spPr/>
        <p:txBody>
          <a:bodyPr/>
          <a:lstStyle/>
          <a:p>
            <a:r>
              <a:rPr lang="en-US" dirty="0"/>
              <a:t>EMPLOYMENT</a:t>
            </a:r>
          </a:p>
        </p:txBody>
      </p:sp>
      <p:sp>
        <p:nvSpPr>
          <p:cNvPr id="3" name="TextBox 2">
            <a:extLst>
              <a:ext uri="{FF2B5EF4-FFF2-40B4-BE49-F238E27FC236}">
                <a16:creationId xmlns:a16="http://schemas.microsoft.com/office/drawing/2014/main" id="{B2FFAF2E-D6B7-4E91-862C-0C532E7CEC06}"/>
              </a:ext>
            </a:extLst>
          </p:cNvPr>
          <p:cNvSpPr txBox="1"/>
          <p:nvPr/>
        </p:nvSpPr>
        <p:spPr>
          <a:xfrm>
            <a:off x="665085" y="2495557"/>
            <a:ext cx="10820400" cy="1394997"/>
          </a:xfrm>
          <a:prstGeom prst="rect">
            <a:avLst/>
          </a:prstGeom>
          <a:noFill/>
        </p:spPr>
        <p:txBody>
          <a:bodyPr wrap="square" rtlCol="0">
            <a:spAutoFit/>
          </a:bodyPr>
          <a:lstStyle/>
          <a:p>
            <a:pPr marL="0" marR="0" algn="just">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The agency strives to staff the organization to the needs of its regulatory requirements.  As the needs of the regulated community fluctuate, the agency is constantly adjusting.  Filled FTEs have been relatively static, even as the DEP has expanded some programs to meet additional regulatory requirements. </a:t>
            </a:r>
          </a:p>
        </p:txBody>
      </p:sp>
      <p:pic>
        <p:nvPicPr>
          <p:cNvPr id="5" name="Picture 4">
            <a:extLst>
              <a:ext uri="{FF2B5EF4-FFF2-40B4-BE49-F238E27FC236}">
                <a16:creationId xmlns:a16="http://schemas.microsoft.com/office/drawing/2014/main" id="{C087E6AF-0F26-4562-8074-2348263AD29C}"/>
              </a:ext>
            </a:extLst>
          </p:cNvPr>
          <p:cNvPicPr>
            <a:picLocks noChangeAspect="1"/>
          </p:cNvPicPr>
          <p:nvPr/>
        </p:nvPicPr>
        <p:blipFill>
          <a:blip r:embed="rId3"/>
          <a:stretch>
            <a:fillRect/>
          </a:stretch>
        </p:blipFill>
        <p:spPr>
          <a:xfrm>
            <a:off x="2989185" y="4267200"/>
            <a:ext cx="6172200" cy="3381650"/>
          </a:xfrm>
          <a:prstGeom prst="rect">
            <a:avLst/>
          </a:prstGeom>
        </p:spPr>
      </p:pic>
    </p:spTree>
    <p:extLst>
      <p:ext uri="{BB962C8B-B14F-4D97-AF65-F5344CB8AC3E}">
        <p14:creationId xmlns:p14="http://schemas.microsoft.com/office/powerpoint/2010/main" val="2767663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A4C25-5FDF-421C-91AC-D85D91D50677}"/>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Boards and commissions budgets</a:t>
            </a:r>
          </a:p>
        </p:txBody>
      </p:sp>
      <p:pic>
        <p:nvPicPr>
          <p:cNvPr id="4" name="Picture 3">
            <a:extLst>
              <a:ext uri="{FF2B5EF4-FFF2-40B4-BE49-F238E27FC236}">
                <a16:creationId xmlns:a16="http://schemas.microsoft.com/office/drawing/2014/main" id="{1FA8FB88-8924-4E3A-A8F1-1E5750BE40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49255" y="7467600"/>
            <a:ext cx="1066800" cy="1066800"/>
          </a:xfrm>
          <a:prstGeom prst="rect">
            <a:avLst/>
          </a:prstGeom>
        </p:spPr>
      </p:pic>
      <p:pic>
        <p:nvPicPr>
          <p:cNvPr id="6" name="Picture 5">
            <a:extLst>
              <a:ext uri="{FF2B5EF4-FFF2-40B4-BE49-F238E27FC236}">
                <a16:creationId xmlns:a16="http://schemas.microsoft.com/office/drawing/2014/main" id="{29615D25-5A17-445C-80FD-5B77C9DCE337}"/>
              </a:ext>
            </a:extLst>
          </p:cNvPr>
          <p:cNvPicPr>
            <a:picLocks noChangeAspect="1"/>
          </p:cNvPicPr>
          <p:nvPr/>
        </p:nvPicPr>
        <p:blipFill>
          <a:blip r:embed="rId5"/>
          <a:stretch>
            <a:fillRect/>
          </a:stretch>
        </p:blipFill>
        <p:spPr>
          <a:xfrm>
            <a:off x="568171" y="2819155"/>
            <a:ext cx="11242829" cy="4420258"/>
          </a:xfrm>
          <a:prstGeom prst="rect">
            <a:avLst/>
          </a:prstGeom>
        </p:spPr>
      </p:pic>
      <p:graphicFrame>
        <p:nvGraphicFramePr>
          <p:cNvPr id="5" name="Table 4">
            <a:extLst>
              <a:ext uri="{FF2B5EF4-FFF2-40B4-BE49-F238E27FC236}">
                <a16:creationId xmlns:a16="http://schemas.microsoft.com/office/drawing/2014/main" id="{C872A6B3-69AA-4CCE-BDA0-410F732B9040}"/>
              </a:ext>
            </a:extLst>
          </p:cNvPr>
          <p:cNvGraphicFramePr>
            <a:graphicFrameLocks noGrp="1"/>
          </p:cNvGraphicFramePr>
          <p:nvPr>
            <p:extLst>
              <p:ext uri="{D42A27DB-BD31-4B8C-83A1-F6EECF244321}">
                <p14:modId xmlns:p14="http://schemas.microsoft.com/office/powerpoint/2010/main" val="1239709740"/>
              </p:ext>
            </p:extLst>
          </p:nvPr>
        </p:nvGraphicFramePr>
        <p:xfrm>
          <a:off x="568171" y="7528560"/>
          <a:ext cx="8423429" cy="691047"/>
        </p:xfrm>
        <a:graphic>
          <a:graphicData uri="http://schemas.openxmlformats.org/drawingml/2006/table">
            <a:tbl>
              <a:tblPr>
                <a:tableStyleId>{5C22544A-7EE6-4342-B048-85BDC9FD1C3A}</a:tableStyleId>
              </a:tblPr>
              <a:tblGrid>
                <a:gridCol w="8423429">
                  <a:extLst>
                    <a:ext uri="{9D8B030D-6E8A-4147-A177-3AD203B41FA5}">
                      <a16:colId xmlns:a16="http://schemas.microsoft.com/office/drawing/2014/main" val="1165857708"/>
                    </a:ext>
                  </a:extLst>
                </a:gridCol>
              </a:tblGrid>
              <a:tr h="691047">
                <a:tc>
                  <a:txBody>
                    <a:bodyPr/>
                    <a:lstStyle/>
                    <a:p>
                      <a:pPr algn="ctr" fontAlgn="t"/>
                      <a:r>
                        <a:rPr lang="en-US" sz="1600" u="none" strike="noStrike" dirty="0">
                          <a:effectLst/>
                        </a:rPr>
                        <a:t>FY 2023 Budget Includes 5% increase in Personal Services pending passage in the 2022 Legislative Session </a:t>
                      </a:r>
                      <a:endParaRPr lang="en-US" sz="16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270027599"/>
                  </a:ext>
                </a:extLst>
              </a:tr>
            </a:tbl>
          </a:graphicData>
        </a:graphic>
      </p:graphicFrame>
    </p:spTree>
    <p:extLst>
      <p:ext uri="{BB962C8B-B14F-4D97-AF65-F5344CB8AC3E}">
        <p14:creationId xmlns:p14="http://schemas.microsoft.com/office/powerpoint/2010/main" val="1992214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A76B0-0883-4476-953C-6CE5DFC95168}"/>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Vision</a:t>
            </a:r>
          </a:p>
        </p:txBody>
      </p:sp>
      <p:pic>
        <p:nvPicPr>
          <p:cNvPr id="6" name="Picture 5">
            <a:extLst>
              <a:ext uri="{FF2B5EF4-FFF2-40B4-BE49-F238E27FC236}">
                <a16:creationId xmlns:a16="http://schemas.microsoft.com/office/drawing/2014/main" id="{A1EAEA4C-F04B-4FBD-A05C-B249764EE8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171" y="2537967"/>
            <a:ext cx="4994429" cy="4994429"/>
          </a:xfrm>
          <a:prstGeom prst="rect">
            <a:avLst/>
          </a:prstGeom>
          <a:noFill/>
        </p:spPr>
      </p:pic>
      <p:sp>
        <p:nvSpPr>
          <p:cNvPr id="7" name="Content Placeholder 6">
            <a:extLst>
              <a:ext uri="{FF2B5EF4-FFF2-40B4-BE49-F238E27FC236}">
                <a16:creationId xmlns:a16="http://schemas.microsoft.com/office/drawing/2014/main" id="{0550E124-899D-4528-9AC6-58EAB8708290}"/>
              </a:ext>
            </a:extLst>
          </p:cNvPr>
          <p:cNvSpPr>
            <a:spLocks noGrp="1"/>
          </p:cNvSpPr>
          <p:nvPr>
            <p:ph sz="half" idx="2"/>
          </p:nvPr>
        </p:nvSpPr>
        <p:spPr>
          <a:xfrm>
            <a:off x="6197600" y="3733799"/>
            <a:ext cx="5384800" cy="4434839"/>
          </a:xfrm>
          <a:prstGeom prst="rect">
            <a:avLst/>
          </a:prstGeom>
        </p:spPr>
        <p:txBody>
          <a:bodyPr>
            <a:normAutofit/>
          </a:bodyPr>
          <a:lstStyle/>
          <a:p>
            <a:pPr marL="114300" indent="0">
              <a:buNone/>
            </a:pPr>
            <a:r>
              <a:rPr lang="en-US" b="1" i="1" dirty="0"/>
              <a:t>A fully-protected and healthy environment where every West Virginian can live, work, prosper and enjoy a high quality of life.</a:t>
            </a:r>
            <a:endParaRPr lang="en-US" dirty="0"/>
          </a:p>
          <a:p>
            <a:endParaRPr lang="en-US" dirty="0"/>
          </a:p>
        </p:txBody>
      </p:sp>
    </p:spTree>
    <p:extLst>
      <p:ext uri="{BB962C8B-B14F-4D97-AF65-F5344CB8AC3E}">
        <p14:creationId xmlns:p14="http://schemas.microsoft.com/office/powerpoint/2010/main" val="331495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6A8B2-79E4-4FCD-BB53-DE9ECFC55F5E}"/>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Mission</a:t>
            </a:r>
          </a:p>
        </p:txBody>
      </p:sp>
      <p:sp>
        <p:nvSpPr>
          <p:cNvPr id="3" name="Content Placeholder 2">
            <a:extLst>
              <a:ext uri="{FF2B5EF4-FFF2-40B4-BE49-F238E27FC236}">
                <a16:creationId xmlns:a16="http://schemas.microsoft.com/office/drawing/2014/main" id="{33A813E2-07CF-4121-98D5-C1B06CEB1E9E}"/>
              </a:ext>
            </a:extLst>
          </p:cNvPr>
          <p:cNvSpPr>
            <a:spLocks noGrp="1"/>
          </p:cNvSpPr>
          <p:nvPr>
            <p:ph sz="half" idx="1"/>
          </p:nvPr>
        </p:nvSpPr>
        <p:spPr>
          <a:xfrm>
            <a:off x="568171" y="2556255"/>
            <a:ext cx="5384800" cy="5876544"/>
          </a:xfrm>
          <a:prstGeom prst="rect">
            <a:avLst/>
          </a:prstGeom>
        </p:spPr>
        <p:txBody>
          <a:bodyPr>
            <a:normAutofit/>
          </a:bodyPr>
          <a:lstStyle/>
          <a:p>
            <a:pPr marL="114300" indent="0">
              <a:buNone/>
            </a:pPr>
            <a:r>
              <a:rPr lang="en-US" b="1" i="1" dirty="0"/>
              <a:t>To efficiently and effectively carry out the State's environmental laws and regulations that are designed to provide and maintain a healthful environment consistent with the economic benefits derived from strong agricultural, manufacturing, tourism and energy-producing industries.</a:t>
            </a:r>
            <a:endParaRPr lang="en-US" dirty="0"/>
          </a:p>
          <a:p>
            <a:endParaRPr lang="en-US" dirty="0"/>
          </a:p>
        </p:txBody>
      </p:sp>
      <p:pic>
        <p:nvPicPr>
          <p:cNvPr id="5" name="Picture 4">
            <a:extLst>
              <a:ext uri="{FF2B5EF4-FFF2-40B4-BE49-F238E27FC236}">
                <a16:creationId xmlns:a16="http://schemas.microsoft.com/office/drawing/2014/main" id="{0B40ACB2-6D7B-4BE8-9792-A8ECDBFBCA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29400" y="2537967"/>
            <a:ext cx="4953000" cy="4953000"/>
          </a:xfrm>
          <a:prstGeom prst="rect">
            <a:avLst/>
          </a:prstGeom>
          <a:noFill/>
        </p:spPr>
      </p:pic>
    </p:spTree>
    <p:extLst>
      <p:ext uri="{BB962C8B-B14F-4D97-AF65-F5344CB8AC3E}">
        <p14:creationId xmlns:p14="http://schemas.microsoft.com/office/powerpoint/2010/main" val="48606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3000"/>
            <a:duotone>
              <a:schemeClr val="bg1">
                <a:tint val="70000"/>
                <a:satMod val="170000"/>
              </a:schemeClr>
              <a:schemeClr val="bg1">
                <a:shade val="70000"/>
                <a:satMod val="130000"/>
              </a:schemeClr>
            </a:duotone>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65AD2-757F-4E37-BAAD-D5F675FFD4CF}"/>
              </a:ext>
            </a:extLst>
          </p:cNvPr>
          <p:cNvSpPr>
            <a:spLocks noGrp="1"/>
          </p:cNvSpPr>
          <p:nvPr>
            <p:ph type="title"/>
          </p:nvPr>
        </p:nvSpPr>
        <p:spPr>
          <a:xfrm>
            <a:off x="568171" y="544498"/>
            <a:ext cx="11014229" cy="1385903"/>
          </a:xfrm>
          <a:prstGeom prst="rect">
            <a:avLst/>
          </a:prstGeom>
        </p:spPr>
        <p:txBody>
          <a:bodyPr anchor="ctr">
            <a:normAutofit/>
          </a:bodyPr>
          <a:lstStyle/>
          <a:p>
            <a:r>
              <a:rPr lang="en-US" dirty="0"/>
              <a:t>CORE VALUES</a:t>
            </a:r>
            <a:br>
              <a:rPr lang="en-US" dirty="0"/>
            </a:br>
            <a:endParaRPr lang="en-US" dirty="0"/>
          </a:p>
        </p:txBody>
      </p:sp>
      <p:sp>
        <p:nvSpPr>
          <p:cNvPr id="3" name="Content Placeholder 2">
            <a:extLst>
              <a:ext uri="{FF2B5EF4-FFF2-40B4-BE49-F238E27FC236}">
                <a16:creationId xmlns:a16="http://schemas.microsoft.com/office/drawing/2014/main" id="{99DF3C62-5E14-4BC3-98B0-5BA07C9E8E7C}"/>
              </a:ext>
            </a:extLst>
          </p:cNvPr>
          <p:cNvSpPr>
            <a:spLocks noGrp="1"/>
          </p:cNvSpPr>
          <p:nvPr>
            <p:ph sz="half" idx="1"/>
          </p:nvPr>
        </p:nvSpPr>
        <p:spPr>
          <a:xfrm>
            <a:off x="1258822" y="2915918"/>
            <a:ext cx="5384800" cy="4173729"/>
          </a:xfrm>
          <a:prstGeom prst="rect">
            <a:avLst/>
          </a:prstGeom>
        </p:spPr>
        <p:txBody>
          <a:bodyPr>
            <a:normAutofit/>
          </a:bodyPr>
          <a:lstStyle/>
          <a:p>
            <a:pPr marL="114300" indent="0">
              <a:buNone/>
            </a:pPr>
            <a:r>
              <a:rPr lang="en-US" sz="3200" b="1" i="1" dirty="0"/>
              <a:t>Professionalism </a:t>
            </a:r>
          </a:p>
          <a:p>
            <a:pPr marL="114300" indent="0">
              <a:buNone/>
            </a:pPr>
            <a:r>
              <a:rPr lang="en-US" sz="3200" b="1" i="1" dirty="0"/>
              <a:t>Integrity </a:t>
            </a:r>
            <a:endParaRPr lang="en-US" sz="3200" dirty="0"/>
          </a:p>
          <a:p>
            <a:pPr marL="114300" indent="0">
              <a:buNone/>
            </a:pPr>
            <a:r>
              <a:rPr lang="en-US" sz="3200" b="1" i="1" dirty="0"/>
              <a:t>Education </a:t>
            </a:r>
          </a:p>
          <a:p>
            <a:pPr marL="114300" indent="0">
              <a:buNone/>
            </a:pPr>
            <a:r>
              <a:rPr lang="en-US" sz="3200" b="1" i="1" dirty="0"/>
              <a:t>Knowledge </a:t>
            </a:r>
          </a:p>
          <a:p>
            <a:pPr marL="114300" indent="0">
              <a:buNone/>
            </a:pPr>
            <a:r>
              <a:rPr lang="en-US" sz="3200" b="1" i="1" dirty="0"/>
              <a:t>Expertise</a:t>
            </a:r>
            <a:endParaRPr lang="en-US" sz="3200" dirty="0"/>
          </a:p>
          <a:p>
            <a:pPr marL="114300" indent="0">
              <a:buNone/>
            </a:pPr>
            <a:r>
              <a:rPr lang="en-US" sz="3200" b="1" i="1" dirty="0"/>
              <a:t>Credibility </a:t>
            </a:r>
          </a:p>
          <a:p>
            <a:pPr marL="114300" indent="0">
              <a:buNone/>
            </a:pPr>
            <a:r>
              <a:rPr lang="en-US" sz="3200" b="1" i="1" dirty="0"/>
              <a:t>Public Service</a:t>
            </a:r>
            <a:endParaRPr lang="en-US" sz="3200" dirty="0"/>
          </a:p>
          <a:p>
            <a:endParaRPr lang="en-US" dirty="0"/>
          </a:p>
        </p:txBody>
      </p:sp>
      <p:pic>
        <p:nvPicPr>
          <p:cNvPr id="5" name="Picture 4">
            <a:extLst>
              <a:ext uri="{FF2B5EF4-FFF2-40B4-BE49-F238E27FC236}">
                <a16:creationId xmlns:a16="http://schemas.microsoft.com/office/drawing/2014/main" id="{ACF7D517-1384-49A3-8B04-D818ABE17A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52766" y="2537967"/>
            <a:ext cx="4929633" cy="4929633"/>
          </a:xfrm>
          <a:prstGeom prst="rect">
            <a:avLst/>
          </a:prstGeom>
          <a:noFill/>
        </p:spPr>
      </p:pic>
    </p:spTree>
    <p:extLst>
      <p:ext uri="{BB962C8B-B14F-4D97-AF65-F5344CB8AC3E}">
        <p14:creationId xmlns:p14="http://schemas.microsoft.com/office/powerpoint/2010/main" val="672292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090931-8302-467F-9F22-F5AB15316DEE}"/>
              </a:ext>
            </a:extLst>
          </p:cNvPr>
          <p:cNvSpPr>
            <a:spLocks noGrp="1"/>
          </p:cNvSpPr>
          <p:nvPr>
            <p:ph type="title"/>
          </p:nvPr>
        </p:nvSpPr>
        <p:spPr>
          <a:xfrm>
            <a:off x="568171" y="544498"/>
            <a:ext cx="11014229" cy="1385903"/>
          </a:xfrm>
        </p:spPr>
        <p:txBody>
          <a:bodyPr/>
          <a:lstStyle/>
          <a:p>
            <a:r>
              <a:rPr lang="en-US" b="1" dirty="0"/>
              <a:t>DEP organization</a:t>
            </a:r>
          </a:p>
        </p:txBody>
      </p:sp>
      <p:sp>
        <p:nvSpPr>
          <p:cNvPr id="11" name="TextBox 10">
            <a:extLst>
              <a:ext uri="{FF2B5EF4-FFF2-40B4-BE49-F238E27FC236}">
                <a16:creationId xmlns:a16="http://schemas.microsoft.com/office/drawing/2014/main" id="{944B299E-B08A-4E6D-B078-3EEBFBE1D997}"/>
              </a:ext>
            </a:extLst>
          </p:cNvPr>
          <p:cNvSpPr txBox="1"/>
          <p:nvPr/>
        </p:nvSpPr>
        <p:spPr>
          <a:xfrm>
            <a:off x="3010431" y="2289644"/>
            <a:ext cx="6171137" cy="461665"/>
          </a:xfrm>
          <a:prstGeom prst="rect">
            <a:avLst/>
          </a:prstGeom>
          <a:solidFill>
            <a:schemeClr val="bg1"/>
          </a:solidFill>
        </p:spPr>
        <p:txBody>
          <a:bodyPr wrap="square" rtlCol="0">
            <a:spAutoFit/>
          </a:bodyPr>
          <a:lstStyle/>
          <a:p>
            <a:pPr algn="ctr"/>
            <a:r>
              <a:rPr lang="en-US" sz="2400" b="1" dirty="0">
                <a:solidFill>
                  <a:schemeClr val="accent1">
                    <a:lumMod val="75000"/>
                  </a:schemeClr>
                </a:solidFill>
              </a:rPr>
              <a:t>Harold Ward, Cabinet Secretary</a:t>
            </a:r>
          </a:p>
        </p:txBody>
      </p:sp>
      <p:sp>
        <p:nvSpPr>
          <p:cNvPr id="12" name="TextBox 11">
            <a:extLst>
              <a:ext uri="{FF2B5EF4-FFF2-40B4-BE49-F238E27FC236}">
                <a16:creationId xmlns:a16="http://schemas.microsoft.com/office/drawing/2014/main" id="{A8F1A3C3-9D6B-4FC7-B0AB-EAE1E9E64D66}"/>
              </a:ext>
            </a:extLst>
          </p:cNvPr>
          <p:cNvSpPr txBox="1"/>
          <p:nvPr/>
        </p:nvSpPr>
        <p:spPr>
          <a:xfrm>
            <a:off x="2723016" y="5921049"/>
            <a:ext cx="6704537" cy="461665"/>
          </a:xfrm>
          <a:prstGeom prst="rect">
            <a:avLst/>
          </a:prstGeom>
          <a:solidFill>
            <a:schemeClr val="bg1"/>
          </a:solidFill>
        </p:spPr>
        <p:txBody>
          <a:bodyPr wrap="square" rtlCol="0">
            <a:spAutoFit/>
          </a:bodyPr>
          <a:lstStyle/>
          <a:p>
            <a:pPr algn="ctr"/>
            <a:r>
              <a:rPr lang="en-US" sz="2400" b="1" dirty="0">
                <a:solidFill>
                  <a:schemeClr val="accent1">
                    <a:lumMod val="75000"/>
                  </a:schemeClr>
                </a:solidFill>
              </a:rPr>
              <a:t>Scott Mandirola, Deputy Cabinet Secretary</a:t>
            </a:r>
          </a:p>
        </p:txBody>
      </p:sp>
      <p:pic>
        <p:nvPicPr>
          <p:cNvPr id="5" name="Picture 4">
            <a:extLst>
              <a:ext uri="{FF2B5EF4-FFF2-40B4-BE49-F238E27FC236}">
                <a16:creationId xmlns:a16="http://schemas.microsoft.com/office/drawing/2014/main" id="{E3135AC3-F509-45D7-932E-78B90E577E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18732" y="2751309"/>
            <a:ext cx="2362200" cy="2991244"/>
          </a:xfrm>
          <a:prstGeom prst="rect">
            <a:avLst/>
          </a:prstGeom>
        </p:spPr>
      </p:pic>
      <p:pic>
        <p:nvPicPr>
          <p:cNvPr id="7" name="Picture 6">
            <a:extLst>
              <a:ext uri="{FF2B5EF4-FFF2-40B4-BE49-F238E27FC236}">
                <a16:creationId xmlns:a16="http://schemas.microsoft.com/office/drawing/2014/main" id="{E0421447-C0A1-4AE1-9E2B-65B78164710B}"/>
              </a:ext>
            </a:extLst>
          </p:cNvPr>
          <p:cNvPicPr>
            <a:picLocks noChangeAspect="1"/>
          </p:cNvPicPr>
          <p:nvPr/>
        </p:nvPicPr>
        <p:blipFill>
          <a:blip r:embed="rId4"/>
          <a:stretch>
            <a:fillRect/>
          </a:stretch>
        </p:blipFill>
        <p:spPr>
          <a:xfrm>
            <a:off x="4267200" y="6382714"/>
            <a:ext cx="3265265" cy="2258658"/>
          </a:xfrm>
          <a:prstGeom prst="rect">
            <a:avLst/>
          </a:prstGeom>
        </p:spPr>
      </p:pic>
    </p:spTree>
    <p:extLst>
      <p:ext uri="{BB962C8B-B14F-4D97-AF65-F5344CB8AC3E}">
        <p14:creationId xmlns:p14="http://schemas.microsoft.com/office/powerpoint/2010/main" val="3100055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6DE22-003B-40EF-A398-74B39D643BA6}"/>
              </a:ext>
            </a:extLst>
          </p:cNvPr>
          <p:cNvSpPr>
            <a:spLocks noGrp="1"/>
          </p:cNvSpPr>
          <p:nvPr>
            <p:ph type="title"/>
          </p:nvPr>
        </p:nvSpPr>
        <p:spPr/>
        <p:txBody>
          <a:bodyPr/>
          <a:lstStyle/>
          <a:p>
            <a:r>
              <a:rPr lang="en-US" dirty="0"/>
              <a:t>Activities</a:t>
            </a:r>
          </a:p>
        </p:txBody>
      </p:sp>
      <p:pic>
        <p:nvPicPr>
          <p:cNvPr id="4" name="Picture 3">
            <a:extLst>
              <a:ext uri="{FF2B5EF4-FFF2-40B4-BE49-F238E27FC236}">
                <a16:creationId xmlns:a16="http://schemas.microsoft.com/office/drawing/2014/main" id="{5C3FE544-FD35-4B00-A5B9-2A9AB87811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0077" y="7532702"/>
            <a:ext cx="1066800" cy="1066800"/>
          </a:xfrm>
          <a:prstGeom prst="rect">
            <a:avLst/>
          </a:prstGeom>
        </p:spPr>
      </p:pic>
      <p:sp>
        <p:nvSpPr>
          <p:cNvPr id="7" name="Content Placeholder 6">
            <a:extLst>
              <a:ext uri="{FF2B5EF4-FFF2-40B4-BE49-F238E27FC236}">
                <a16:creationId xmlns:a16="http://schemas.microsoft.com/office/drawing/2014/main" id="{35929528-3EF7-4021-981E-5F4E56CBFD6C}"/>
              </a:ext>
            </a:extLst>
          </p:cNvPr>
          <p:cNvSpPr>
            <a:spLocks noGrp="1"/>
          </p:cNvSpPr>
          <p:nvPr>
            <p:ph sz="half" idx="1"/>
          </p:nvPr>
        </p:nvSpPr>
        <p:spPr>
          <a:xfrm>
            <a:off x="568171" y="2971800"/>
            <a:ext cx="11242829" cy="5876544"/>
          </a:xfrm>
        </p:spPr>
        <p:txBody>
          <a:bodyPr/>
          <a:lstStyle/>
          <a:p>
            <a:pPr marL="0" marR="0" indent="0" algn="ctr">
              <a:lnSpc>
                <a:spcPct val="115000"/>
              </a:lnSpc>
              <a:spcBef>
                <a:spcPts val="0"/>
              </a:spcBef>
              <a:spcAft>
                <a:spcPts val="0"/>
              </a:spcAft>
              <a:buNone/>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Air Quality, Water Quality, Waste Management, Oil &amp; Gas, and Mining</a:t>
            </a:r>
            <a:endParaRPr lang="en-US" dirty="0">
              <a:solidFill>
                <a:srgbClr val="000000"/>
              </a:solidFill>
              <a:latin typeface="Calibri" panose="020F0502020204030204" pitchFamily="34" charset="0"/>
              <a:ea typeface="Times New Roman" panose="02020603050405020304" pitchFamily="18" charset="0"/>
              <a:cs typeface="Calisto MT" panose="02040603050505030304" pitchFamily="18" charset="0"/>
            </a:endParaRPr>
          </a:p>
          <a:p>
            <a:pPr marL="0" marR="0" indent="0" algn="ctr">
              <a:lnSpc>
                <a:spcPct val="115000"/>
              </a:lnSpc>
              <a:spcBef>
                <a:spcPts val="0"/>
              </a:spcBef>
              <a:spcAft>
                <a:spcPts val="0"/>
              </a:spcAft>
              <a:buNone/>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endParaRPr lang="en-US" sz="18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Permitting</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Inspection</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Enforcement</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Remediation</a:t>
            </a:r>
          </a:p>
          <a:p>
            <a:pPr marL="0" indent="0" algn="ctr">
              <a:lnSpc>
                <a:spcPct val="107000"/>
              </a:lnSpc>
              <a:spcBef>
                <a:spcPts val="0"/>
              </a:spcBef>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Voluntary Compliance</a:t>
            </a:r>
          </a:p>
          <a:p>
            <a:pPr marL="0" indent="0" algn="ctr">
              <a:lnSpc>
                <a:spcPct val="107000"/>
              </a:lnSpc>
              <a:spcBef>
                <a:spcPts val="0"/>
              </a:spcBef>
              <a:spcAft>
                <a:spcPts val="800"/>
              </a:spcAft>
              <a:buNone/>
            </a:pPr>
            <a:r>
              <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Education &amp; Outreach</a:t>
            </a:r>
          </a:p>
        </p:txBody>
      </p:sp>
    </p:spTree>
    <p:extLst>
      <p:ext uri="{BB962C8B-B14F-4D97-AF65-F5344CB8AC3E}">
        <p14:creationId xmlns:p14="http://schemas.microsoft.com/office/powerpoint/2010/main" val="223770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452AF36-F5A3-40CA-82B0-E5FFC5693FED}"/>
              </a:ext>
            </a:extLst>
          </p:cNvPr>
          <p:cNvSpPr txBox="1"/>
          <p:nvPr/>
        </p:nvSpPr>
        <p:spPr>
          <a:xfrm>
            <a:off x="609600" y="1219200"/>
            <a:ext cx="10972800" cy="6263959"/>
          </a:xfrm>
          <a:prstGeom prst="rect">
            <a:avLst/>
          </a:prstGeom>
          <a:noFill/>
        </p:spPr>
        <p:txBody>
          <a:bodyPr wrap="square" rtlCol="0">
            <a:spAutoFit/>
          </a:bodyPr>
          <a:lstStyle/>
          <a:p>
            <a:pPr marL="0" marR="0" algn="ctr">
              <a:lnSpc>
                <a:spcPct val="107000"/>
              </a:lnSpc>
              <a:spcBef>
                <a:spcPts val="120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Air Qua</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lity</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indent="228600">
              <a:lnSpc>
                <a:spcPct val="107000"/>
              </a:lnSpc>
              <a:spcBef>
                <a:spcPts val="0"/>
              </a:spcBef>
              <a:spcAft>
                <a:spcPts val="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The Division of Air Quality (DAQ) protects the State’s air quality as follows…</a:t>
            </a:r>
          </a:p>
          <a:p>
            <a:pPr marL="342900" marR="0" lvl="0" indent="-342900">
              <a:lnSpc>
                <a:spcPct val="107000"/>
              </a:lnSpc>
              <a:spcBef>
                <a:spcPts val="0"/>
              </a:spcBef>
              <a:spcAft>
                <a:spcPts val="0"/>
              </a:spcAft>
              <a:buFont typeface="+mj-lt"/>
              <a:buAutoNum type="arabicPeriod"/>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Monitor, collect, analyze and summarize air quality data collected </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Inspect and investigate air pollution sources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Address citizen complaints involving alleged air pollution violations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Inspect asbestos demolition and renovation projects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Process permit applications for major air emission facilities (Federal Clean Air Act)</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Process source pre-construction permit applications for industry to build or expand operations</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Develop and revise state implementation plans for National Ambient Air Quality Standards (enabling West Virginia to maintain federal funding)</a:t>
            </a:r>
          </a:p>
          <a:p>
            <a:pPr marL="342900" marR="0" lvl="0" indent="-342900">
              <a:lnSpc>
                <a:spcPct val="107000"/>
              </a:lnSpc>
              <a:spcBef>
                <a:spcPts val="0"/>
              </a:spcBef>
              <a:spcAft>
                <a:spcPts val="0"/>
              </a:spcAft>
              <a:buFont typeface="+mj-lt"/>
              <a:buAutoNum type="arabicPeriod"/>
            </a:pPr>
            <a:r>
              <a:rPr lang="en-US" sz="2400" dirty="0">
                <a:effectLst/>
                <a:latin typeface="Calibri" panose="020F0502020204030204" pitchFamily="34" charset="0"/>
                <a:ea typeface="Calibri" panose="020F0502020204030204" pitchFamily="34" charset="0"/>
                <a:cs typeface="Times New Roman" panose="02020603050405020304" pitchFamily="18" charset="0"/>
              </a:rPr>
              <a:t>Provide free confidential air quality assistance to small businesses (Small Business Assistance Program)</a:t>
            </a:r>
          </a:p>
          <a:p>
            <a:endParaRPr lang="en-US" dirty="0"/>
          </a:p>
        </p:txBody>
      </p:sp>
      <p:pic>
        <p:nvPicPr>
          <p:cNvPr id="6" name="Picture 5">
            <a:extLst>
              <a:ext uri="{FF2B5EF4-FFF2-40B4-BE49-F238E27FC236}">
                <a16:creationId xmlns:a16="http://schemas.microsoft.com/office/drawing/2014/main" id="{20B1AB2D-CE28-4AFE-8E0F-1431938529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180148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6DE82EC-F3A7-4412-BC59-9EBBD757F184}"/>
              </a:ext>
            </a:extLst>
          </p:cNvPr>
          <p:cNvSpPr txBox="1"/>
          <p:nvPr/>
        </p:nvSpPr>
        <p:spPr>
          <a:xfrm>
            <a:off x="381000" y="944789"/>
            <a:ext cx="11430000" cy="7254422"/>
          </a:xfrm>
          <a:prstGeom prst="rect">
            <a:avLst/>
          </a:prstGeom>
          <a:noFill/>
        </p:spPr>
        <p:txBody>
          <a:bodyPr wrap="square" rtlCol="0">
            <a:spAutoFit/>
          </a:bodyPr>
          <a:lstStyle/>
          <a:p>
            <a:pPr marL="0" marR="0" algn="ctr">
              <a:lnSpc>
                <a:spcPct val="107000"/>
              </a:lnSpc>
              <a:spcBef>
                <a:spcPts val="1200"/>
              </a:spcBef>
              <a:spcAft>
                <a:spcPts val="0"/>
              </a:spcAft>
            </a:pP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Division of </a:t>
            </a:r>
            <a:r>
              <a:rPr lang="en-US" sz="2800" b="1" u="sng" strike="noStrike" kern="0" dirty="0">
                <a:effectLst/>
                <a:latin typeface="Calibri Light" panose="020F0302020204030204" pitchFamily="34" charset="0"/>
                <a:ea typeface="Times New Roman" panose="02020603050405020304" pitchFamily="18" charset="0"/>
                <a:cs typeface="Times New Roman" panose="02020603050405020304" pitchFamily="18" charset="0"/>
              </a:rPr>
              <a:t>Land Restoration</a:t>
            </a:r>
            <a:endParaRPr lang="en-US" sz="2800" b="1" u="sng" kern="0" dirty="0">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sz="11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	</a:t>
            </a:r>
          </a:p>
          <a:p>
            <a:pPr marL="0" marR="0">
              <a:lnSpc>
                <a:spcPct val="115000"/>
              </a:lnSpc>
              <a:spcBef>
                <a:spcPts val="0"/>
              </a:spcBef>
              <a:spcAft>
                <a:spcPts val="0"/>
              </a:spcAft>
              <a:tabLst>
                <a:tab pos="457200" algn="l"/>
                <a:tab pos="914400" algn="l"/>
                <a:tab pos="1371600" algn="l"/>
                <a:tab pos="1828800" algn="l"/>
                <a:tab pos="2286000" algn="l"/>
                <a:tab pos="2743200" algn="l"/>
                <a:tab pos="3200400" algn="l"/>
                <a:tab pos="3664585" algn="l"/>
                <a:tab pos="4114800" algn="l"/>
                <a:tab pos="4572000" algn="l"/>
                <a:tab pos="5029200" algn="l"/>
                <a:tab pos="5486400" algn="l"/>
                <a:tab pos="2286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The Division of Land Restoration (DLR) restores the State’s environment by reclaiming former coal mining and industrial sites.  The two offices of the Division of Land Restoration are Environmental Remediation and Environmental Reclamation.  Environmental cleanup includes…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Remediation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EPA’s Superfund</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Brownfields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Voluntary Remediation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342900" marR="0" lvl="0" indent="-342900">
              <a:lnSpc>
                <a:spcPct val="115000"/>
              </a:lnSpc>
              <a:spcBef>
                <a:spcPts val="0"/>
              </a:spcBef>
              <a:spcAft>
                <a:spcPts val="0"/>
              </a:spcAft>
              <a:buFont typeface="+mj-lt"/>
              <a:buAutoNum type="arabi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Reclamation</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Abandoned Mine Lands and Reclamation (AMLR) - restores and reclaims West Virginia’s land and water resources disturbed by surface mining operations prior to the passage of the federal Surface Mine Control and Reclamation Act of 1977.  This office is funded 100% by federal dollars and conducts millions of dollars in reclamation work each year.  </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Special Reclamation (SR) – Rehabilitation of lands which were subjected to permitted surface mining operations and abandoned after August 3, 1977.</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pPr marL="742950" marR="0" lvl="1" indent="-285750">
              <a:lnSpc>
                <a:spcPct val="115000"/>
              </a:lnSpc>
              <a:spcBef>
                <a:spcPts val="0"/>
              </a:spcBef>
              <a:spcAft>
                <a:spcPts val="0"/>
              </a:spcAft>
              <a:buFont typeface="+mj-lt"/>
              <a:buAutoNum type="alphaLcPeriod"/>
              <a:tabLst>
                <a:tab pos="457200" algn="l"/>
                <a:tab pos="914400" algn="l"/>
                <a:tab pos="1371600" algn="l"/>
                <a:tab pos="1828800" algn="l"/>
                <a:tab pos="2286000" algn="l"/>
                <a:tab pos="2743200" algn="l"/>
                <a:tab pos="3200400" algn="l"/>
                <a:tab pos="3664585" algn="l"/>
                <a:tab pos="4114800" algn="l"/>
                <a:tab pos="4572000" algn="l"/>
                <a:tab pos="5029200" algn="l"/>
                <a:tab pos="5486400" algn="l"/>
              </a:tabLst>
            </a:pPr>
            <a:r>
              <a:rPr lang="en-US" sz="2200" dirty="0">
                <a:solidFill>
                  <a:srgbClr val="000000"/>
                </a:solidFill>
                <a:effectLst/>
                <a:latin typeface="Calibri" panose="020F0502020204030204" pitchFamily="34" charset="0"/>
                <a:ea typeface="Times New Roman" panose="02020603050405020304" pitchFamily="18" charset="0"/>
                <a:cs typeface="Calisto MT" panose="02040603050505030304" pitchFamily="18" charset="0"/>
              </a:rPr>
              <a:t>Landfill Closure and Assistance Program (LCAP) – Remediation of non-compliant and closed landfills as of December 31, 1994 to acceptable environmental standards.</a:t>
            </a:r>
            <a:endParaRPr lang="en-US" sz="2200" dirty="0">
              <a:solidFill>
                <a:srgbClr val="000000"/>
              </a:solidFill>
              <a:effectLst/>
              <a:latin typeface="Calisto MT" panose="02040603050505030304" pitchFamily="18" charset="0"/>
              <a:ea typeface="Times New Roman" panose="02020603050405020304" pitchFamily="18" charset="0"/>
              <a:cs typeface="Calisto MT" panose="02040603050505030304" pitchFamily="18" charset="0"/>
            </a:endParaRPr>
          </a:p>
          <a:p>
            <a:endParaRPr lang="en-US" dirty="0"/>
          </a:p>
        </p:txBody>
      </p:sp>
      <p:pic>
        <p:nvPicPr>
          <p:cNvPr id="3" name="Picture 2">
            <a:extLst>
              <a:ext uri="{FF2B5EF4-FFF2-40B4-BE49-F238E27FC236}">
                <a16:creationId xmlns:a16="http://schemas.microsoft.com/office/drawing/2014/main" id="{57344312-B77D-4F69-9083-E7E513817F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34600" y="7489255"/>
            <a:ext cx="1066800" cy="1066800"/>
          </a:xfrm>
          <a:prstGeom prst="rect">
            <a:avLst/>
          </a:prstGeom>
        </p:spPr>
      </p:pic>
    </p:spTree>
    <p:extLst>
      <p:ext uri="{BB962C8B-B14F-4D97-AF65-F5344CB8AC3E}">
        <p14:creationId xmlns:p14="http://schemas.microsoft.com/office/powerpoint/2010/main" val="3108083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467</TotalTime>
  <Words>2104</Words>
  <Application>Microsoft Office PowerPoint</Application>
  <PresentationFormat>Custom</PresentationFormat>
  <Paragraphs>212</Paragraphs>
  <Slides>24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Book Antiqua</vt:lpstr>
      <vt:lpstr>Calibri</vt:lpstr>
      <vt:lpstr>Calibri Light</vt:lpstr>
      <vt:lpstr>Calisto MT</vt:lpstr>
      <vt:lpstr>Century Gothic</vt:lpstr>
      <vt:lpstr>Apothecary</vt:lpstr>
      <vt:lpstr>BUDGET SUMMARY PRESENTATION Fiscal Year 2023 </vt:lpstr>
      <vt:lpstr>purpose</vt:lpstr>
      <vt:lpstr>Vision</vt:lpstr>
      <vt:lpstr>Mission</vt:lpstr>
      <vt:lpstr>CORE VALUES </vt:lpstr>
      <vt:lpstr>DEP organization</vt:lpstr>
      <vt:lpstr>Activities</vt:lpstr>
      <vt:lpstr>PowerPoint Presentation</vt:lpstr>
      <vt:lpstr>PowerPoint Presentation</vt:lpstr>
      <vt:lpstr>PowerPoint Presentation</vt:lpstr>
      <vt:lpstr>PowerPoint Presentation</vt:lpstr>
      <vt:lpstr>PowerPoint Presentation</vt:lpstr>
      <vt:lpstr>PowerPoint Presentation</vt:lpstr>
      <vt:lpstr>Department of environmental protection FINANCES</vt:lpstr>
      <vt:lpstr>Investment Strategy, assuring funding for  long-term liabilities</vt:lpstr>
      <vt:lpstr>FEES</vt:lpstr>
      <vt:lpstr>DEP challenges - oog</vt:lpstr>
      <vt:lpstr>DEP challenges - DMR</vt:lpstr>
      <vt:lpstr>PowerPoint Presentation</vt:lpstr>
      <vt:lpstr>BUDGET</vt:lpstr>
      <vt:lpstr>PowerPoint Presentation</vt:lpstr>
      <vt:lpstr>EXPENDITURES</vt:lpstr>
      <vt:lpstr>EMPLOYMENT</vt:lpstr>
      <vt:lpstr>Boards and commissions budgets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SUMMARY PRESENTATION Fiscal Year 2020</dc:title>
  <dc:creator>Campbell, Melinda S</dc:creator>
  <cp:lastModifiedBy>Parsons, Jonathan D</cp:lastModifiedBy>
  <cp:revision>42</cp:revision>
  <cp:lastPrinted>2020-01-15T19:26:06Z</cp:lastPrinted>
  <dcterms:created xsi:type="dcterms:W3CDTF">2020-01-15T17:09:29Z</dcterms:created>
  <dcterms:modified xsi:type="dcterms:W3CDTF">2022-01-19T17:59:34Z</dcterms:modified>
</cp:coreProperties>
</file>